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66" r:id="rId3"/>
    <p:sldId id="1839" r:id="rId4"/>
    <p:sldId id="257" r:id="rId5"/>
    <p:sldId id="263" r:id="rId6"/>
    <p:sldId id="258" r:id="rId7"/>
    <p:sldId id="259" r:id="rId8"/>
    <p:sldId id="261" r:id="rId9"/>
    <p:sldId id="262" r:id="rId10"/>
    <p:sldId id="472" r:id="rId11"/>
    <p:sldId id="1833" r:id="rId12"/>
    <p:sldId id="516" r:id="rId13"/>
    <p:sldId id="504" r:id="rId14"/>
    <p:sldId id="519" r:id="rId15"/>
    <p:sldId id="4290" r:id="rId16"/>
    <p:sldId id="4289" r:id="rId17"/>
    <p:sldId id="382" r:id="rId18"/>
    <p:sldId id="1868" r:id="rId19"/>
    <p:sldId id="473" r:id="rId20"/>
    <p:sldId id="471" r:id="rId21"/>
    <p:sldId id="1863" r:id="rId22"/>
    <p:sldId id="1864" r:id="rId23"/>
    <p:sldId id="1865" r:id="rId24"/>
    <p:sldId id="1882" r:id="rId25"/>
    <p:sldId id="1590" r:id="rId26"/>
    <p:sldId id="4291" r:id="rId27"/>
    <p:sldId id="264" r:id="rId28"/>
    <p:sldId id="4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6F6"/>
    <a:srgbClr val="FDF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60" autoAdjust="0"/>
    <p:restoredTop sz="94660"/>
  </p:normalViewPr>
  <p:slideViewPr>
    <p:cSldViewPr snapToGrid="0">
      <p:cViewPr>
        <p:scale>
          <a:sx n="75" d="100"/>
          <a:sy n="75" d="100"/>
        </p:scale>
        <p:origin x="34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F074-FD7F-4289-AFAE-CC6328841EE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04DD1-7AD6-4E68-9D87-30E62DA0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5/19/2019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3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5/19/2019 4:12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9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3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5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772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87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5/19/2019 4:12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416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8E2A-2F83-46D6-9A31-A4D7CE40C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4B3F-D4F5-4053-958B-8C4D437AF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FE454-04E8-4087-A823-F7701495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F212D-0E8C-49FA-9CFB-BA385B3B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059F3-F861-4DFA-8FFC-C1E799ED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7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EB5-EB2C-455E-9186-28828009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9CA48-B53A-43AA-A922-024A18937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3CBE-83D0-47F3-98D2-CC881B26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C6F0-3710-40DF-BC4E-0CBF5632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02684-E299-48B4-B016-BD099B7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22225-FCFC-4B2F-AF41-8D1E09D85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E644-57C9-4BB7-965A-C46BA098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E2AB-5BCD-4C29-8E96-D8E90DCC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07F1-29E2-4B9E-B3C9-EA466BC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AB86A-E483-4C51-BC8C-270A2F78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4E85-561A-43F9-9464-4F33CFF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46C0-A652-489A-A683-C161AF05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6CA-6081-497E-A00D-CD8E3BB5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C109-B520-4C8F-A5D9-56786AD9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8A48-D10B-4078-9EE0-8ACF2285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2AAB-403B-439B-A045-16A8C591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7154-2265-4529-92E4-9BED1043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6B634-5DA7-4F72-B245-2616CA8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4416-C8E0-4C52-8689-B821B919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99B4-163E-41D7-8E27-3855818E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109B-9226-41F4-84A3-0AEECAAF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581-21D0-4251-934E-DD0633E9F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070C-5AE3-4947-B9FC-FF1BA0CCA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81FD4-1550-4DBD-B31A-3842C03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CEFCD-6810-4A99-B99E-D2829BE8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65CDE-5533-43C3-817B-09322BE9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7AFD-B189-4DE9-8FD7-238DB65C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D3AF-EFF5-43D1-BB84-71509040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4309D-962D-4732-AF27-2262D80A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3EBCA-6364-4773-9408-FE0155060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7EBBC-4311-4512-AB11-4BFE95E0A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3A37F-95C5-4E1D-A2CE-59A54D47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EB848-33DD-40C9-98FF-6AE197D3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BA339-9244-43E8-9618-863CD6E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233-70DA-4B4E-8815-B236A653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ABB20-5E42-44D6-BE0D-AA14ABCB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2092-1BB1-45E2-AA57-04D29DBA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6ACEE-2622-487A-9BE8-C7D270C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D9449-AD24-48F5-8339-0D0A539A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6704-4A04-4C61-AB5C-485DD2C5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A4CF-70C7-4BBB-9039-5D3F37F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CBA1-50A1-4790-B890-8C79471B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5186-9274-4D73-99C5-4EBB5C28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4459F-1179-4F3E-A240-32B678B3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8F540-595F-4C07-BF75-4B0A484E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B27CF-8A9A-433D-98F6-E770145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2CD0-DD38-45DA-8B6B-28718C40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252C-EDC8-429C-91CF-6F4CDB6E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0AE0-F97C-4F8E-872D-3A119245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F0231-C793-4EA0-9BC4-18964F469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B9BAC-09C1-4310-B086-1C67864E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F82CE-B52C-4E46-AA62-8D9BFE40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0CD8-0CA7-494F-96BF-4BFAF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0EACF-EBF8-446A-80AF-66248220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C16A-0229-411D-9E3A-11A1AA21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EFC9D-78E2-4CAF-93FA-3775C054E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8905-90AD-4C11-9554-F045CF091F5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D302B-FE91-4345-A57E-BB1000458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8216F-EC54-4456-9428-AFDB63358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stevelaske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png"/><Relationship Id="rId18" Type="http://schemas.openxmlformats.org/officeDocument/2006/relationships/image" Target="../media/image38.svg"/><Relationship Id="rId3" Type="http://schemas.openxmlformats.org/officeDocument/2006/relationships/image" Target="../media/image12.svg"/><Relationship Id="rId7" Type="http://schemas.openxmlformats.org/officeDocument/2006/relationships/image" Target="../media/image3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10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0.emf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0.png"/><Relationship Id="rId12" Type="http://schemas.openxmlformats.org/officeDocument/2006/relationships/image" Target="../media/image43.tiff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svg"/><Relationship Id="rId1" Type="http://schemas.openxmlformats.org/officeDocument/2006/relationships/tags" Target="../tags/tag2.xml"/><Relationship Id="rId6" Type="http://schemas.openxmlformats.org/officeDocument/2006/relationships/image" Target="../media/image41.sv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46.png"/><Relationship Id="rId10" Type="http://schemas.openxmlformats.org/officeDocument/2006/relationships/image" Target="../media/image33.png"/><Relationship Id="rId4" Type="http://schemas.openxmlformats.org/officeDocument/2006/relationships/image" Target="../media/image29.emf"/><Relationship Id="rId9" Type="http://schemas.openxmlformats.org/officeDocument/2006/relationships/image" Target="../media/image42.emf"/><Relationship Id="rId1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microsoft.com/office/2007/relationships/hdphoto" Target="../media/hdphoto1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1.svg"/><Relationship Id="rId12" Type="http://schemas.openxmlformats.org/officeDocument/2006/relationships/image" Target="../media/image27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svg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image" Target="../media/image43.tiff"/><Relationship Id="rId15" Type="http://schemas.openxmlformats.org/officeDocument/2006/relationships/image" Target="../media/image46.png"/><Relationship Id="rId10" Type="http://schemas.openxmlformats.org/officeDocument/2006/relationships/image" Target="../media/image42.emf"/><Relationship Id="rId4" Type="http://schemas.openxmlformats.org/officeDocument/2006/relationships/image" Target="../media/image29.emf"/><Relationship Id="rId9" Type="http://schemas.openxmlformats.org/officeDocument/2006/relationships/image" Target="../media/image21.svg"/><Relationship Id="rId14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5.svg"/><Relationship Id="rId18" Type="http://schemas.openxmlformats.org/officeDocument/2006/relationships/image" Target="../media/image29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.png"/><Relationship Id="rId1" Type="http://schemas.openxmlformats.org/officeDocument/2006/relationships/tags" Target="../tags/tag4.xml"/><Relationship Id="rId6" Type="http://schemas.openxmlformats.org/officeDocument/2006/relationships/image" Target="../media/image41.sv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47.svg"/><Relationship Id="rId10" Type="http://schemas.openxmlformats.org/officeDocument/2006/relationships/image" Target="../media/image33.png"/><Relationship Id="rId4" Type="http://schemas.openxmlformats.org/officeDocument/2006/relationships/image" Target="../media/image43.tiff"/><Relationship Id="rId9" Type="http://schemas.openxmlformats.org/officeDocument/2006/relationships/image" Target="../media/image42.emf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11.png"/><Relationship Id="rId12" Type="http://schemas.openxmlformats.org/officeDocument/2006/relationships/image" Target="../media/image52.png"/><Relationship Id="rId17" Type="http://schemas.openxmlformats.org/officeDocument/2006/relationships/image" Target="../media/image55.png"/><Relationship Id="rId2" Type="http://schemas.openxmlformats.org/officeDocument/2006/relationships/image" Target="../media/image42.emf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29.emf"/><Relationship Id="rId4" Type="http://schemas.openxmlformats.org/officeDocument/2006/relationships/image" Target="../media/image21.svg"/><Relationship Id="rId9" Type="http://schemas.openxmlformats.org/officeDocument/2006/relationships/hyperlink" Target="https://aka.ms/acr/tasks" TargetMode="External"/><Relationship Id="rId1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18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11.png"/><Relationship Id="rId12" Type="http://schemas.openxmlformats.org/officeDocument/2006/relationships/image" Target="../media/image52.png"/><Relationship Id="rId17" Type="http://schemas.openxmlformats.org/officeDocument/2006/relationships/image" Target="../media/image55.png"/><Relationship Id="rId2" Type="http://schemas.openxmlformats.org/officeDocument/2006/relationships/image" Target="../media/image42.emf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29.emf"/><Relationship Id="rId19" Type="http://schemas.openxmlformats.org/officeDocument/2006/relationships/image" Target="../media/image57.png"/><Relationship Id="rId4" Type="http://schemas.openxmlformats.org/officeDocument/2006/relationships/image" Target="../media/image21.svg"/><Relationship Id="rId9" Type="http://schemas.openxmlformats.org/officeDocument/2006/relationships/hyperlink" Target="https://aka.ms/acr/tasks" TargetMode="External"/><Relationship Id="rId1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svg"/><Relationship Id="rId18" Type="http://schemas.openxmlformats.org/officeDocument/2006/relationships/image" Target="../media/image72.png"/><Relationship Id="rId26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33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17" Type="http://schemas.openxmlformats.org/officeDocument/2006/relationships/image" Target="../media/image39.png"/><Relationship Id="rId25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6.png"/><Relationship Id="rId20" Type="http://schemas.openxmlformats.org/officeDocument/2006/relationships/image" Target="../media/image10.png"/><Relationship Id="rId29" Type="http://schemas.openxmlformats.org/officeDocument/2006/relationships/image" Target="../media/image74.png"/><Relationship Id="rId1" Type="http://schemas.openxmlformats.org/officeDocument/2006/relationships/tags" Target="../tags/tag5.xml"/><Relationship Id="rId6" Type="http://schemas.openxmlformats.org/officeDocument/2006/relationships/image" Target="../media/image30.emf"/><Relationship Id="rId11" Type="http://schemas.openxmlformats.org/officeDocument/2006/relationships/image" Target="../media/image38.svg"/><Relationship Id="rId24" Type="http://schemas.openxmlformats.org/officeDocument/2006/relationships/image" Target="../media/image48.png"/><Relationship Id="rId5" Type="http://schemas.openxmlformats.org/officeDocument/2006/relationships/image" Target="../media/image66.emf"/><Relationship Id="rId15" Type="http://schemas.openxmlformats.org/officeDocument/2006/relationships/image" Target="../media/image35.png"/><Relationship Id="rId23" Type="http://schemas.openxmlformats.org/officeDocument/2006/relationships/image" Target="../media/image27.png"/><Relationship Id="rId28" Type="http://schemas.openxmlformats.org/officeDocument/2006/relationships/image" Target="../media/image51.png"/><Relationship Id="rId10" Type="http://schemas.openxmlformats.org/officeDocument/2006/relationships/image" Target="../media/image37.png"/><Relationship Id="rId19" Type="http://schemas.openxmlformats.org/officeDocument/2006/relationships/image" Target="../media/image73.png"/><Relationship Id="rId31" Type="http://schemas.openxmlformats.org/officeDocument/2006/relationships/image" Target="../media/image75.png"/><Relationship Id="rId4" Type="http://schemas.openxmlformats.org/officeDocument/2006/relationships/image" Target="../media/image29.emf"/><Relationship Id="rId9" Type="http://schemas.openxmlformats.org/officeDocument/2006/relationships/image" Target="../media/image69.svg"/><Relationship Id="rId14" Type="http://schemas.openxmlformats.org/officeDocument/2006/relationships/image" Target="../media/image42.emf"/><Relationship Id="rId22" Type="http://schemas.openxmlformats.org/officeDocument/2006/relationships/image" Target="../media/image32.png"/><Relationship Id="rId27" Type="http://schemas.openxmlformats.org/officeDocument/2006/relationships/image" Target="../media/image12.svg"/><Relationship Id="rId30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CR/QuarantinePattern-Spec/blob/master/spec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9.svg"/><Relationship Id="rId18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30.emf"/><Relationship Id="rId12" Type="http://schemas.openxmlformats.org/officeDocument/2006/relationships/image" Target="../media/image68.png"/><Relationship Id="rId17" Type="http://schemas.openxmlformats.org/officeDocument/2006/relationships/image" Target="../media/image12.svg"/><Relationship Id="rId2" Type="http://schemas.openxmlformats.org/officeDocument/2006/relationships/image" Target="../media/image40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5" Type="http://schemas.openxmlformats.org/officeDocument/2006/relationships/image" Target="../media/image71.svg"/><Relationship Id="rId10" Type="http://schemas.openxmlformats.org/officeDocument/2006/relationships/image" Target="../media/image37.png"/><Relationship Id="rId4" Type="http://schemas.openxmlformats.org/officeDocument/2006/relationships/image" Target="../media/image51.png"/><Relationship Id="rId9" Type="http://schemas.openxmlformats.org/officeDocument/2006/relationships/image" Target="../media/image66.emf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29.emf"/><Relationship Id="rId11" Type="http://schemas.openxmlformats.org/officeDocument/2006/relationships/image" Target="../media/image10.png"/><Relationship Id="rId5" Type="http://schemas.openxmlformats.org/officeDocument/2006/relationships/image" Target="../media/image77.png"/><Relationship Id="rId10" Type="http://schemas.openxmlformats.org/officeDocument/2006/relationships/image" Target="../media/image51.png"/><Relationship Id="rId4" Type="http://schemas.openxmlformats.org/officeDocument/2006/relationships/image" Target="../media/image76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1.svg"/><Relationship Id="rId7" Type="http://schemas.openxmlformats.org/officeDocument/2006/relationships/image" Target="../media/image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hyperlink" Target="http://aka.ms/acr/vnet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79.png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aka.ms/acr/quarantine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stevelasker.blo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velasker/presentations" TargetMode="External"/><Relationship Id="rId5" Type="http://schemas.openxmlformats.org/officeDocument/2006/relationships/hyperlink" Target="https://github.com/stevelasker" TargetMode="External"/><Relationship Id="rId10" Type="http://schemas.openxmlformats.org/officeDocument/2006/relationships/image" Target="../media/image4.png"/><Relationship Id="rId4" Type="http://schemas.openxmlformats.org/officeDocument/2006/relationships/hyperlink" Target="mailto:Steve.Lasker@Microsoft.com" TargetMode="Externa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jpe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199B-A74C-426C-B327-5656D3DF5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Securing Container Workloads</a:t>
            </a:r>
            <a:br>
              <a:rPr lang="en-US" b="1" dirty="0"/>
            </a:br>
            <a:r>
              <a:rPr lang="en-US" sz="4900" b="1" dirty="0"/>
              <a:t>Build, Sign, Scan, Push, Deploy &amp; </a:t>
            </a:r>
            <a:r>
              <a:rPr lang="en-US" sz="4900" b="1" dirty="0" err="1"/>
              <a:t>VNets</a:t>
            </a:r>
            <a:endParaRPr lang="en-US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B0A50-43C3-47D1-8112-A23A4D7DC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Oh My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53EC4-878F-4E26-8115-28E2D0D0D758}"/>
              </a:ext>
            </a:extLst>
          </p:cNvPr>
          <p:cNvSpPr txBox="1"/>
          <p:nvPr/>
        </p:nvSpPr>
        <p:spPr>
          <a:xfrm>
            <a:off x="517862" y="4838676"/>
            <a:ext cx="31574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https://github.com/stevelasker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blog logo">
            <a:extLst>
              <a:ext uri="{FF2B5EF4-FFF2-40B4-BE49-F238E27FC236}">
                <a16:creationId xmlns:a16="http://schemas.microsoft.com/office/drawing/2014/main" id="{B9E0C507-80D4-4083-B99F-43B210A39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8587980F-5EAA-469C-BD71-053B508E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70A64F2-F7A2-4ACD-907F-833FA117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8" name="Picture 6" descr="Image result for email logo">
            <a:extLst>
              <a:ext uri="{FF2B5EF4-FFF2-40B4-BE49-F238E27FC236}">
                <a16:creationId xmlns:a16="http://schemas.microsoft.com/office/drawing/2014/main" id="{C2E52714-B3D9-47CA-B094-ECC473447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Your Base Images Secure?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563680FF-5AE3-4EFA-A018-DA708FDDE8EB}"/>
              </a:ext>
            </a:extLst>
          </p:cNvPr>
          <p:cNvSpPr txBox="1">
            <a:spLocks/>
          </p:cNvSpPr>
          <p:nvPr/>
        </p:nvSpPr>
        <p:spPr>
          <a:xfrm>
            <a:off x="838200" y="357367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Your Base </a:t>
            </a:r>
            <a:r>
              <a:rPr lang="en-US" strike="sngStrike" dirty="0">
                <a:solidFill>
                  <a:schemeClr val="bg1">
                    <a:lumMod val="85000"/>
                  </a:schemeClr>
                </a:solidFill>
              </a:rPr>
              <a:t>Images</a:t>
            </a:r>
            <a:r>
              <a:rPr lang="en-US" dirty="0"/>
              <a:t> Artifacts Secure?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B5A864-2547-4D3A-A7E5-7851B1845B9E}"/>
              </a:ext>
            </a:extLst>
          </p:cNvPr>
          <p:cNvSpPr/>
          <p:nvPr/>
        </p:nvSpPr>
        <p:spPr>
          <a:xfrm>
            <a:off x="7430593" y="2550969"/>
            <a:ext cx="2153784" cy="39736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contoso.azurecr.io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920E5D-5B07-4781-B3FE-4F697927EABF}"/>
              </a:ext>
            </a:extLst>
          </p:cNvPr>
          <p:cNvSpPr/>
          <p:nvPr/>
        </p:nvSpPr>
        <p:spPr>
          <a:xfrm>
            <a:off x="7637765" y="313567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staging-artifacts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194802-A09C-45EE-85AA-EC27DE453188}"/>
              </a:ext>
            </a:extLst>
          </p:cNvPr>
          <p:cNvSpPr/>
          <p:nvPr/>
        </p:nvSpPr>
        <p:spPr>
          <a:xfrm>
            <a:off x="7637765" y="5285064"/>
            <a:ext cx="1140755" cy="6059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departments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57EF59-C870-43D3-9E7D-C4EE45E960ED}"/>
              </a:ext>
            </a:extLst>
          </p:cNvPr>
          <p:cNvSpPr/>
          <p:nvPr/>
        </p:nvSpPr>
        <p:spPr>
          <a:xfrm>
            <a:off x="7637765" y="5947558"/>
            <a:ext cx="1140755" cy="4491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dev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F8C057-B75A-4C48-A6D9-F155497A305E}"/>
              </a:ext>
            </a:extLst>
          </p:cNvPr>
          <p:cNvSpPr/>
          <p:nvPr/>
        </p:nvSpPr>
        <p:spPr>
          <a:xfrm>
            <a:off x="7637765" y="421763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base-artifacts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9CF15B-2F48-4CF9-BAD9-030F2017D249}"/>
              </a:ext>
            </a:extLst>
          </p:cNvPr>
          <p:cNvSpPr/>
          <p:nvPr/>
        </p:nvSpPr>
        <p:spPr>
          <a:xfrm>
            <a:off x="8564388" y="460701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java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1F6EEE-4170-4049-8DEB-36843396031B}"/>
              </a:ext>
            </a:extLst>
          </p:cNvPr>
          <p:cNvSpPr/>
          <p:nvPr/>
        </p:nvSpPr>
        <p:spPr>
          <a:xfrm>
            <a:off x="8564388" y="482209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dotnet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F1D227-8F14-435C-ACEF-9013C11B8E3D}"/>
              </a:ext>
            </a:extLst>
          </p:cNvPr>
          <p:cNvSpPr/>
          <p:nvPr/>
        </p:nvSpPr>
        <p:spPr>
          <a:xfrm>
            <a:off x="8564388" y="5459382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marketing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FD760F-FDB6-4E9F-AA6C-E8CCD80DBE0F}"/>
              </a:ext>
            </a:extLst>
          </p:cNvPr>
          <p:cNvSpPr/>
          <p:nvPr/>
        </p:nvSpPr>
        <p:spPr>
          <a:xfrm>
            <a:off x="8564388" y="608171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falcon-team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6F82B-F828-48F3-9493-7F47ECCDE1A0}"/>
              </a:ext>
            </a:extLst>
          </p:cNvPr>
          <p:cNvSpPr/>
          <p:nvPr/>
        </p:nvSpPr>
        <p:spPr>
          <a:xfrm>
            <a:off x="8564388" y="6295965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warriors-team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5E329F-DF05-4ED3-9EE1-C9CCBC90D534}"/>
              </a:ext>
            </a:extLst>
          </p:cNvPr>
          <p:cNvSpPr/>
          <p:nvPr/>
        </p:nvSpPr>
        <p:spPr>
          <a:xfrm>
            <a:off x="8564388" y="567518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warranty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91DA75-723A-4598-8FFB-C13F6ED4420D}"/>
              </a:ext>
            </a:extLst>
          </p:cNvPr>
          <p:cNvSpPr/>
          <p:nvPr/>
        </p:nvSpPr>
        <p:spPr>
          <a:xfrm>
            <a:off x="8564388" y="503718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wordpress</a:t>
            </a:r>
            <a:endParaRPr lang="en-US" sz="12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381B6C-F08D-4F8D-ADBE-43339AC6B6C7}"/>
              </a:ext>
            </a:extLst>
          </p:cNvPr>
          <p:cNvSpPr/>
          <p:nvPr/>
        </p:nvSpPr>
        <p:spPr>
          <a:xfrm>
            <a:off x="8564388" y="330563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node</a:t>
            </a:r>
          </a:p>
        </p:txBody>
      </p:sp>
      <p:pic>
        <p:nvPicPr>
          <p:cNvPr id="66" name="Node-base">
            <a:extLst>
              <a:ext uri="{FF2B5EF4-FFF2-40B4-BE49-F238E27FC236}">
                <a16:creationId xmlns:a16="http://schemas.microsoft.com/office/drawing/2014/main" id="{F05DA910-D76A-4DA1-A873-67E174C8C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4415304"/>
            <a:ext cx="195941" cy="142757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70BCC10-0B68-455E-B74A-CC30AC0B8302}"/>
              </a:ext>
            </a:extLst>
          </p:cNvPr>
          <p:cNvSpPr/>
          <p:nvPr/>
        </p:nvSpPr>
        <p:spPr>
          <a:xfrm>
            <a:off x="8564388" y="352505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java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56FF88-C8DD-41C4-ABC5-76238C4034E9}"/>
              </a:ext>
            </a:extLst>
          </p:cNvPr>
          <p:cNvSpPr/>
          <p:nvPr/>
        </p:nvSpPr>
        <p:spPr>
          <a:xfrm>
            <a:off x="8564388" y="374013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dotnet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72FAD56-A2E2-4094-9FF1-FBE3BE9E19F3}"/>
              </a:ext>
            </a:extLst>
          </p:cNvPr>
          <p:cNvSpPr/>
          <p:nvPr/>
        </p:nvSpPr>
        <p:spPr>
          <a:xfrm>
            <a:off x="8564388" y="395522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wordpress</a:t>
            </a:r>
            <a:endParaRPr lang="en-US" sz="1200" dirty="0"/>
          </a:p>
        </p:txBody>
      </p:sp>
      <p:grpSp>
        <p:nvGrpSpPr>
          <p:cNvPr id="10" name="MCR">
            <a:extLst>
              <a:ext uri="{FF2B5EF4-FFF2-40B4-BE49-F238E27FC236}">
                <a16:creationId xmlns:a16="http://schemas.microsoft.com/office/drawing/2014/main" id="{A60230CC-F2C5-4BAD-8188-0BB44658C109}"/>
              </a:ext>
            </a:extLst>
          </p:cNvPr>
          <p:cNvGrpSpPr/>
          <p:nvPr/>
        </p:nvGrpSpPr>
        <p:grpSpPr>
          <a:xfrm>
            <a:off x="3866983" y="3455269"/>
            <a:ext cx="789823" cy="553580"/>
            <a:chOff x="2693602" y="4255008"/>
            <a:chExt cx="789935" cy="5536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45DD7-A301-411B-A1A4-D4919A53C187}"/>
                </a:ext>
              </a:extLst>
            </p:cNvPr>
            <p:cNvSpPr txBox="1"/>
            <p:nvPr/>
          </p:nvSpPr>
          <p:spPr>
            <a:xfrm>
              <a:off x="2693602" y="4608585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201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pic>
          <p:nvPicPr>
            <p:cNvPr id="14" name="MCR" descr="C:\Users\steve\AppData\Local\Temp\SNAGHTML3c2ca0f.PNG">
              <a:extLst>
                <a:ext uri="{FF2B5EF4-FFF2-40B4-BE49-F238E27FC236}">
                  <a16:creationId xmlns:a16="http://schemas.microsoft.com/office/drawing/2014/main" id="{9DD3B6FD-99D1-47BE-A283-B1A06D7B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2348B9-9501-46EC-9CCB-780F2951E826}"/>
              </a:ext>
            </a:extLst>
          </p:cNvPr>
          <p:cNvGrpSpPr/>
          <p:nvPr/>
        </p:nvGrpSpPr>
        <p:grpSpPr>
          <a:xfrm>
            <a:off x="6629400" y="1718962"/>
            <a:ext cx="1066517" cy="921400"/>
            <a:chOff x="4709527" y="3746417"/>
            <a:chExt cx="1066517" cy="921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630FBA-EEE2-4ABC-8872-599E8FFBE8F9}"/>
                </a:ext>
              </a:extLst>
            </p:cNvPr>
            <p:cNvSpPr/>
            <p:nvPr/>
          </p:nvSpPr>
          <p:spPr>
            <a:xfrm>
              <a:off x="4709527" y="4175374"/>
              <a:ext cx="106651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Private Registry</a:t>
              </a:r>
            </a:p>
            <a:p>
              <a:pPr algn="ctr" defTabSz="895848">
                <a:defRPr/>
              </a:pP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ecr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gcr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dtr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harbor,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jfrog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…</a:t>
              </a:r>
            </a:p>
          </p:txBody>
        </p:sp>
        <p:pic>
          <p:nvPicPr>
            <p:cNvPr id="20" name="ACR">
              <a:extLst>
                <a:ext uri="{FF2B5EF4-FFF2-40B4-BE49-F238E27FC236}">
                  <a16:creationId xmlns:a16="http://schemas.microsoft.com/office/drawing/2014/main" id="{AA09A782-184C-4ABE-A309-1F503333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1752" y="3746417"/>
              <a:ext cx="554543" cy="554543"/>
            </a:xfrm>
            <a:prstGeom prst="rect">
              <a:avLst/>
            </a:prstGeom>
          </p:spPr>
        </p:pic>
      </p:grpSp>
      <p:pic>
        <p:nvPicPr>
          <p:cNvPr id="22" name="Quay" descr="Image result for quay registry icon">
            <a:extLst>
              <a:ext uri="{FF2B5EF4-FFF2-40B4-BE49-F238E27FC236}">
                <a16:creationId xmlns:a16="http://schemas.microsoft.com/office/drawing/2014/main" id="{51584B5D-6503-4303-A7D6-D2267CAB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95" y="4962131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BB7B73A2-14B1-4604-81DE-BEB41B7E4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16" y="5408505"/>
            <a:ext cx="506756" cy="50675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E3B3F59-7A20-470A-824D-D7DC528D9C52}"/>
              </a:ext>
            </a:extLst>
          </p:cNvPr>
          <p:cNvSpPr/>
          <p:nvPr/>
        </p:nvSpPr>
        <p:spPr>
          <a:xfrm>
            <a:off x="3676710" y="1690687"/>
            <a:ext cx="1257300" cy="4957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Public Registries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24CBBF-2B91-40D8-BF83-29C2F7DA2367}"/>
              </a:ext>
            </a:extLst>
          </p:cNvPr>
          <p:cNvSpPr/>
          <p:nvPr/>
        </p:nvSpPr>
        <p:spPr>
          <a:xfrm>
            <a:off x="6629400" y="1690688"/>
            <a:ext cx="4918769" cy="4957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Your Environment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aws</a:t>
            </a:r>
            <a:r>
              <a:rPr lang="en-US" sz="1400" dirty="0">
                <a:solidFill>
                  <a:sysClr val="windowText" lastClr="000000"/>
                </a:solidFill>
              </a:rPr>
              <a:t>, azure, google, on-prem, …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74125E94-C72E-4525-A7C2-C937D83B9A18}"/>
              </a:ext>
            </a:extLst>
          </p:cNvPr>
          <p:cNvSpPr/>
          <p:nvPr/>
        </p:nvSpPr>
        <p:spPr>
          <a:xfrm>
            <a:off x="5098055" y="3199028"/>
            <a:ext cx="1405705" cy="7242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 Internet</a:t>
            </a:r>
          </a:p>
        </p:txBody>
      </p:sp>
      <p:sp>
        <p:nvSpPr>
          <p:cNvPr id="37" name="Lightning Bolt 36">
            <a:extLst>
              <a:ext uri="{FF2B5EF4-FFF2-40B4-BE49-F238E27FC236}">
                <a16:creationId xmlns:a16="http://schemas.microsoft.com/office/drawing/2014/main" id="{10BC598C-9F20-4CE3-B929-145F79F6A704}"/>
              </a:ext>
            </a:extLst>
          </p:cNvPr>
          <p:cNvSpPr/>
          <p:nvPr/>
        </p:nvSpPr>
        <p:spPr>
          <a:xfrm flipH="1">
            <a:off x="5902816" y="3555691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E7B714-63A8-4091-A909-AF8A3F4C5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314" y="2753270"/>
            <a:ext cx="637674" cy="4857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C4C490-EA7B-4A3B-AD68-636A8BA00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0552" y="3186116"/>
            <a:ext cx="637674" cy="4857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F08EB9-C2D9-4862-AEAC-43A41CD58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058" y="3399178"/>
            <a:ext cx="637674" cy="48576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1EF5EC-2B7C-479E-A7A2-605341A018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8988" y="3923284"/>
            <a:ext cx="485393" cy="485768"/>
          </a:xfrm>
          <a:prstGeom prst="rect">
            <a:avLst/>
          </a:prstGeom>
        </p:spPr>
      </p:pic>
      <p:pic>
        <p:nvPicPr>
          <p:cNvPr id="67" name="Node-Hub">
            <a:extLst>
              <a:ext uri="{FF2B5EF4-FFF2-40B4-BE49-F238E27FC236}">
                <a16:creationId xmlns:a16="http://schemas.microsoft.com/office/drawing/2014/main" id="{28701133-CF32-41F6-9847-3A49FC27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4163924" y="2749711"/>
            <a:ext cx="195941" cy="142757"/>
          </a:xfrm>
          <a:prstGeom prst="rect">
            <a:avLst/>
          </a:prstGeom>
        </p:spPr>
      </p:pic>
      <p:pic>
        <p:nvPicPr>
          <p:cNvPr id="42" name="code" descr="A picture containing plate, dishware, tableware, object&#10;&#10;Description automatically generated">
            <a:extLst>
              <a:ext uri="{FF2B5EF4-FFF2-40B4-BE49-F238E27FC236}">
                <a16:creationId xmlns:a16="http://schemas.microsoft.com/office/drawing/2014/main" id="{14C5332B-3A04-4AB9-8457-6801DCE5A9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04" y="7057792"/>
            <a:ext cx="283717" cy="283717"/>
          </a:xfrm>
          <a:prstGeom prst="rect">
            <a:avLst/>
          </a:prstGeom>
        </p:spPr>
      </p:pic>
      <p:pic>
        <p:nvPicPr>
          <p:cNvPr id="71" name="marketing-image">
            <a:extLst>
              <a:ext uri="{FF2B5EF4-FFF2-40B4-BE49-F238E27FC236}">
                <a16:creationId xmlns:a16="http://schemas.microsoft.com/office/drawing/2014/main" id="{D3D0A573-82C8-43B2-94D4-367C13266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6816803" y="3808795"/>
            <a:ext cx="195941" cy="142757"/>
          </a:xfrm>
          <a:prstGeom prst="rect">
            <a:avLst/>
          </a:prstGeom>
        </p:spPr>
      </p:pic>
      <p:pic>
        <p:nvPicPr>
          <p:cNvPr id="78" name="SecurityScanning" descr="Image result for azure security center logo">
            <a:extLst>
              <a:ext uri="{FF2B5EF4-FFF2-40B4-BE49-F238E27FC236}">
                <a16:creationId xmlns:a16="http://schemas.microsoft.com/office/drawing/2014/main" id="{715163B9-D260-47DA-9AEE-29890FD2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501" y="2613745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Docker Hub">
            <a:extLst>
              <a:ext uri="{FF2B5EF4-FFF2-40B4-BE49-F238E27FC236}">
                <a16:creationId xmlns:a16="http://schemas.microsoft.com/office/drawing/2014/main" id="{13501FA0-238E-4DAE-A873-AF57E1C3EFE1}"/>
              </a:ext>
            </a:extLst>
          </p:cNvPr>
          <p:cNvGrpSpPr/>
          <p:nvPr/>
        </p:nvGrpSpPr>
        <p:grpSpPr>
          <a:xfrm>
            <a:off x="3865278" y="2550969"/>
            <a:ext cx="793232" cy="617613"/>
            <a:chOff x="8081204" y="5137617"/>
            <a:chExt cx="1358036" cy="1057369"/>
          </a:xfrm>
        </p:grpSpPr>
        <p:pic>
          <p:nvPicPr>
            <p:cNvPr id="7" name="Docker Hub" descr="Image result for docker hub logo">
              <a:extLst>
                <a:ext uri="{FF2B5EF4-FFF2-40B4-BE49-F238E27FC236}">
                  <a16:creationId xmlns:a16="http://schemas.microsoft.com/office/drawing/2014/main" id="{EC9D1828-2ADC-4ED8-B78D-97244066E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0BA746-2DA2-48AF-B240-C748D44EADFE}"/>
                </a:ext>
              </a:extLst>
            </p:cNvPr>
            <p:cNvSpPr txBox="1"/>
            <p:nvPr/>
          </p:nvSpPr>
          <p:spPr>
            <a:xfrm>
              <a:off x="8081204" y="5795130"/>
              <a:ext cx="1358036" cy="399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1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Docker Hub</a:t>
              </a:r>
            </a:p>
          </p:txBody>
        </p:sp>
      </p:grpSp>
      <p:pic>
        <p:nvPicPr>
          <p:cNvPr id="18" name="ACR Build">
            <a:extLst>
              <a:ext uri="{FF2B5EF4-FFF2-40B4-BE49-F238E27FC236}">
                <a16:creationId xmlns:a16="http://schemas.microsoft.com/office/drawing/2014/main" id="{0111DB08-A988-4DF7-8D81-B20DFC00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2895" y="3494892"/>
            <a:ext cx="497937" cy="497937"/>
          </a:xfrm>
          <a:prstGeom prst="rect">
            <a:avLst/>
          </a:prstGeom>
        </p:spPr>
      </p:pic>
      <p:pic>
        <p:nvPicPr>
          <p:cNvPr id="69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1261AF9A-33F0-4EE4-83F2-765A8F74CD2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4023562" y="4128163"/>
            <a:ext cx="476665" cy="47397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A0B0483-E0D6-4B0A-8C19-ACD423486407}"/>
              </a:ext>
            </a:extLst>
          </p:cNvPr>
          <p:cNvSpPr/>
          <p:nvPr/>
        </p:nvSpPr>
        <p:spPr>
          <a:xfrm>
            <a:off x="8564388" y="438759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node</a:t>
            </a:r>
          </a:p>
        </p:txBody>
      </p:sp>
      <p:pic>
        <p:nvPicPr>
          <p:cNvPr id="72" name="Node-staging">
            <a:extLst>
              <a:ext uri="{FF2B5EF4-FFF2-40B4-BE49-F238E27FC236}">
                <a16:creationId xmlns:a16="http://schemas.microsoft.com/office/drawing/2014/main" id="{54FF4F93-55E0-48DE-9727-426C0366E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3340721"/>
            <a:ext cx="195941" cy="142757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C331311-8836-4513-A720-7584C7369F0F}"/>
              </a:ext>
            </a:extLst>
          </p:cNvPr>
          <p:cNvSpPr/>
          <p:nvPr/>
        </p:nvSpPr>
        <p:spPr>
          <a:xfrm>
            <a:off x="259574" y="1652704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base artifacts in your secured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Scan, test, validate base artifacts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 all of this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protected and available, when things outside your control aren’t secured or available</a:t>
            </a:r>
          </a:p>
        </p:txBody>
      </p:sp>
      <p:pic>
        <p:nvPicPr>
          <p:cNvPr id="85" name="Twistlock" descr="Related image">
            <a:extLst>
              <a:ext uri="{FF2B5EF4-FFF2-40B4-BE49-F238E27FC236}">
                <a16:creationId xmlns:a16="http://schemas.microsoft.com/office/drawing/2014/main" id="{F73DD1B0-0D8E-4E02-AE85-64D32B2D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407" y="2459815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FAD6A4D-B433-42FC-9545-68C4C7627F0D}"/>
              </a:ext>
            </a:extLst>
          </p:cNvPr>
          <p:cNvSpPr/>
          <p:nvPr/>
        </p:nvSpPr>
        <p:spPr>
          <a:xfrm>
            <a:off x="6598249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6" name="Windows" descr="Related image">
            <a:extLst>
              <a:ext uri="{FF2B5EF4-FFF2-40B4-BE49-F238E27FC236}">
                <a16:creationId xmlns:a16="http://schemas.microsoft.com/office/drawing/2014/main" id="{CAA7EA81-2757-46C7-82F8-9B5C6420A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376552" y="2634930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Linux" descr="Image result for linux icon">
            <a:extLst>
              <a:ext uri="{FF2B5EF4-FFF2-40B4-BE49-F238E27FC236}">
                <a16:creationId xmlns:a16="http://schemas.microsoft.com/office/drawing/2014/main" id="{CBB0680E-FFA9-46E2-882D-EE422FD7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98" y="2641115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oT">
            <a:extLst>
              <a:ext uri="{FF2B5EF4-FFF2-40B4-BE49-F238E27FC236}">
                <a16:creationId xmlns:a16="http://schemas.microsoft.com/office/drawing/2014/main" id="{2CF06430-2D9F-41CE-A802-8BAB7B46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 bwMode="auto">
          <a:xfrm>
            <a:off x="1376500" y="2632016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.NET">
            <a:extLst>
              <a:ext uri="{FF2B5EF4-FFF2-40B4-BE49-F238E27FC236}">
                <a16:creationId xmlns:a16="http://schemas.microsoft.com/office/drawing/2014/main" id="{F3D99E7D-7B44-4D92-87AB-11394C6409B5}"/>
              </a:ext>
            </a:extLst>
          </p:cNvPr>
          <p:cNvSpPr/>
          <p:nvPr/>
        </p:nvSpPr>
        <p:spPr>
          <a:xfrm>
            <a:off x="1283953" y="2666729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60" name="Java" descr="Image result for java icon">
            <a:extLst>
              <a:ext uri="{FF2B5EF4-FFF2-40B4-BE49-F238E27FC236}">
                <a16:creationId xmlns:a16="http://schemas.microsoft.com/office/drawing/2014/main" id="{6738CD48-13D4-4C3D-A9DD-B814F7E86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87" y="2512202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8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1706 0.01019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0.00394 L 0.21042 0.10995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0937 0.12662 " pathEditMode="relative" rAng="0" ptsTypes="AA">
                                      <p:cBhvr>
                                        <p:cTn id="67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0443 0.02176 " pathEditMode="relative" rAng="0" ptsTypes="AA">
                                      <p:cBhvr>
                                        <p:cTn id="76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21342 0.10348 " pathEditMode="relative" rAng="0" ptsTypes="AA">
                                      <p:cBhvr>
                                        <p:cTn id="85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05664 0.16852 0.36289 0.08472 0.4349 0.08357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3.7037E-6 C -0.09101 -3.7037E-6 -0.10729 0.15486 0.06198 0.15672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7" presetClass="path" presetSubtype="0" accel="50000" decel="50000" fill="hold" nodeType="click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3.33333E-6 C -0.08854 3.33333E-6 -0.0793 -0.08542 -0.15482 -0.08635 " pathEditMode="relative" rAng="0" ptsTypes="AA">
                                      <p:cBhvr>
                                        <p:cTn id="157" dur="1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00104 -0.48704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C 0.00208 0.17083 0.13737 0.24398 0.21458 0.24213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4" presetClass="exit" presetSubtype="5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4" presetClass="exit" presetSubtype="5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4" presetClass="exit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4" presetClass="exit" presetSubtype="5" fill="hold" grpId="2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vertical)">
                                      <p:cBhvr>
                                        <p:cTn id="1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4" presetClass="exit" presetSubtype="5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4" presetClass="exit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4" presetClass="exit" presetSubtype="5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3" grpId="0" animBg="1"/>
      <p:bldP spid="53" grpId="0" animBg="1"/>
      <p:bldP spid="44" grpId="0" animBg="1"/>
      <p:bldP spid="45" grpId="0" animBg="1"/>
      <p:bldP spid="54" grpId="0" animBg="1"/>
      <p:bldP spid="74" grpId="0" animBg="1"/>
      <p:bldP spid="75" grpId="0" animBg="1"/>
      <p:bldP spid="76" grpId="0" animBg="1"/>
      <p:bldP spid="77" grpId="0" animBg="1"/>
      <p:bldP spid="31" grpId="0" animBg="1"/>
      <p:bldP spid="32" grpId="0" animBg="1"/>
      <p:bldP spid="32" grpId="1" animBg="1"/>
      <p:bldP spid="32" grpId="2" animBg="1"/>
      <p:bldP spid="37" grpId="0" animBg="1"/>
      <p:bldP spid="37" grpId="1" animBg="1"/>
      <p:bldP spid="43" grpId="0" animBg="1"/>
      <p:bldP spid="83" grpId="0" animBg="1"/>
      <p:bldP spid="55" grpId="0"/>
      <p:bldP spid="59" grpId="0"/>
      <p:bldP spid="59" grpId="1"/>
      <p:bldP spid="5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ACR Tasks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A primitive of container </a:t>
            </a:r>
            <a:br>
              <a:rPr lang="en-US" sz="2800" i="1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lifecycle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0568-3CE4-443A-8476-0F6CC2D59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Build, Patch, Manage Container Artifacts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BF5F8B-95CF-43A3-9B84-FDAE7ABA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136" y="1834512"/>
            <a:ext cx="3377315" cy="33773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8821" y="1646174"/>
            <a:ext cx="3377315" cy="3377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4097" y="5750984"/>
            <a:ext cx="3358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>
              <a:defRPr/>
            </a:pPr>
            <a:r>
              <a:rPr lang="en-US" sz="3600" dirty="0">
                <a:solidFill>
                  <a:sysClr val="windowText" lastClr="000000"/>
                </a:solidFill>
                <a:latin typeface="Calibri" panose="020F0502020204030204"/>
              </a:rPr>
              <a:t>aka.ms/acr/tasks</a:t>
            </a:r>
          </a:p>
        </p:txBody>
      </p:sp>
    </p:spTree>
    <p:extLst>
      <p:ext uri="{BB962C8B-B14F-4D97-AF65-F5344CB8AC3E}">
        <p14:creationId xmlns:p14="http://schemas.microsoft.com/office/powerpoint/2010/main" val="41691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68846F8-9FD8-457A-B649-8445A93B6192}"/>
              </a:ext>
            </a:extLst>
          </p:cNvPr>
          <p:cNvSpPr/>
          <p:nvPr/>
        </p:nvSpPr>
        <p:spPr bwMode="auto">
          <a:xfrm>
            <a:off x="3144527" y="1435580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786" y="419292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60279DE-FD59-40EB-94F0-44E9D2BE9107}"/>
              </a:ext>
            </a:extLst>
          </p:cNvPr>
          <p:cNvSpPr/>
          <p:nvPr/>
        </p:nvSpPr>
        <p:spPr>
          <a:xfrm>
            <a:off x="6505150" y="998476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384F4CF-29AB-4DD1-AF7F-1BC45E5DAA53}"/>
              </a:ext>
            </a:extLst>
          </p:cNvPr>
          <p:cNvSpPr/>
          <p:nvPr/>
        </p:nvSpPr>
        <p:spPr>
          <a:xfrm>
            <a:off x="6505150" y="998628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63ACD6F-A37B-48DA-A4EC-8237D7DDFADE}"/>
              </a:ext>
            </a:extLst>
          </p:cNvPr>
          <p:cNvSpPr/>
          <p:nvPr/>
        </p:nvSpPr>
        <p:spPr>
          <a:xfrm>
            <a:off x="6505150" y="998628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err="1">
                <a:solidFill>
                  <a:srgbClr val="FFFFFF"/>
                </a:solidFill>
                <a:latin typeface="Calibri"/>
              </a:rPr>
              <a:t>test:t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F8B65-B022-CE44-AD05-08D8305B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55114C-ACC3-E949-8886-C338B3E01924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570A59-75D5-48B0-BDA4-ED586FBA139B}"/>
              </a:ext>
            </a:extLst>
          </p:cNvPr>
          <p:cNvGrpSpPr/>
          <p:nvPr/>
        </p:nvGrpSpPr>
        <p:grpSpPr>
          <a:xfrm>
            <a:off x="7739680" y="1322753"/>
            <a:ext cx="518169" cy="149260"/>
            <a:chOff x="4915038" y="3602196"/>
            <a:chExt cx="920461" cy="2651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22F014D-1FBD-40A4-8866-7268B79D05D8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996684E-8F8B-41BE-8820-C3CCC8C5EA3E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A620C13-D5F5-4523-9E58-8AE0A2404A57}"/>
              </a:ext>
            </a:extLst>
          </p:cNvPr>
          <p:cNvCxnSpPr>
            <a:cxnSpLocks/>
            <a:stCxn id="178" idx="3"/>
            <a:endCxn id="141" idx="1"/>
          </p:cNvCxnSpPr>
          <p:nvPr/>
        </p:nvCxnSpPr>
        <p:spPr>
          <a:xfrm>
            <a:off x="9539724" y="1097490"/>
            <a:ext cx="1688452" cy="120289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31510C-14FC-417C-B775-BE7DD53D6B40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84E7F91-7B37-464B-9DB3-E7969D88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53F5952-03AE-47A9-9366-C27C9E8B297C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B943DF7-C545-4DCB-9CD8-BB1748A0F0D1}"/>
              </a:ext>
            </a:extLst>
          </p:cNvPr>
          <p:cNvCxnSpPr>
            <a:cxnSpLocks/>
            <a:stCxn id="102" idx="3"/>
            <a:endCxn id="109" idx="1"/>
          </p:cNvCxnSpPr>
          <p:nvPr/>
        </p:nvCxnSpPr>
        <p:spPr>
          <a:xfrm>
            <a:off x="10498228" y="1097491"/>
            <a:ext cx="695105" cy="208949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21D5B4-22F1-4099-8195-2AA53A0E3E58}"/>
              </a:ext>
            </a:extLst>
          </p:cNvPr>
          <p:cNvGrpSpPr/>
          <p:nvPr/>
        </p:nvGrpSpPr>
        <p:grpSpPr>
          <a:xfrm>
            <a:off x="11180332" y="2964911"/>
            <a:ext cx="720935" cy="444154"/>
            <a:chOff x="3240661" y="1005909"/>
            <a:chExt cx="540854" cy="33321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BB47E2A-C625-4925-9F78-565960D25D21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5D9A804-3C27-4660-A4AE-6FF046358E0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0D653A-276C-43D4-A0E1-EBA3EB1609C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BE35534-A20C-45BA-AB50-CB89E5A31243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3A2E3ED-AE0F-4D42-B92D-F5A7B308989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80BA36D-7131-4C51-AC92-B5F1EFBDAAD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3386D2F5-91A9-443E-85ED-5CE0EBE612E7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29C41B4-5BDE-40F4-A18A-7D3F284A8DD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C7706AE-1652-405A-B9FD-C65E9F8A15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428BDA2B-88A7-40AC-8F1C-409910D17FB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95A60F-D3D7-4369-9C0F-3058A24ED35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9E4DA8-0512-48BE-BAC5-FE0B3DBB96A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41ECB9F-2EB4-480B-ADC7-32F3A0A645D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1B6FBDE-4698-4D9D-953E-297B441E8D47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FE5FA71-0CEB-4946-8700-0D8D3848C90B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0D1C529-290F-4A56-B379-4875D067A58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6F34F62-784A-47B9-9E9A-E6137CFA4EE6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F9686BB-676D-4A33-95BF-41822CD1E159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 dirty="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8106" y="434276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72" y="44926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530" y="47923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2F53656-CB64-4899-92E4-415EA0D6C176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EB705-952B-4A85-BC0F-BFE1A02A7E6B}"/>
              </a:ext>
            </a:extLst>
          </p:cNvPr>
          <p:cNvSpPr/>
          <p:nvPr/>
        </p:nvSpPr>
        <p:spPr>
          <a:xfrm>
            <a:off x="310761" y="2612835"/>
            <a:ext cx="3379587" cy="845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/fx:1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8589BA2-C7DB-4C44-8563-820619CAB59E}"/>
              </a:ext>
            </a:extLst>
          </p:cNvPr>
          <p:cNvSpPr/>
          <p:nvPr/>
        </p:nvSpPr>
        <p:spPr>
          <a:xfrm>
            <a:off x="324680" y="3532801"/>
            <a:ext cx="3832234" cy="12224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az acr task create \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Web-Build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\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–t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web:${{.Run.ID}}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–c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github.com/demo42/web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–-git-access-token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$PAT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–r 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jenga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4EF7D5BA-B60A-42CA-8CA3-804CB199AC2E}"/>
              </a:ext>
            </a:extLst>
          </p:cNvPr>
          <p:cNvSpPr/>
          <p:nvPr/>
        </p:nvSpPr>
        <p:spPr>
          <a:xfrm>
            <a:off x="3585311" y="2822249"/>
            <a:ext cx="5032826" cy="637086"/>
          </a:xfrm>
          <a:prstGeom prst="wedgeRoundRectCallout">
            <a:avLst>
              <a:gd name="adj1" fmla="val -20622"/>
              <a:gd name="adj2" fmla="val -295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docker build succeeds (including any unit tests),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Save the context &amp; base image dependencies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454AFF7-32F6-4D89-953B-1D92916B155C}"/>
              </a:ext>
            </a:extLst>
          </p:cNvPr>
          <p:cNvGrpSpPr/>
          <p:nvPr/>
        </p:nvGrpSpPr>
        <p:grpSpPr>
          <a:xfrm>
            <a:off x="11178941" y="1817617"/>
            <a:ext cx="720935" cy="444154"/>
            <a:chOff x="3240661" y="1005909"/>
            <a:chExt cx="540854" cy="33321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41E4823-7807-4658-88E8-D329B0383EC3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5A0AD5-1837-4FAD-BA5D-815C75977C9D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A6E02EB-41C6-4818-9FF6-0AABB57CD50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36C4C52D-4814-428B-94DC-CA49E584CB6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2EC1DC4-0E0C-45EF-A3D1-19B6385B18E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ED9BAFB-D727-46D6-810C-F9541E0975B2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3EFBF8-3589-429B-A0C9-5D3D0383CECF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1F1A492-4280-4ADC-8351-0820CA825C3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99E42E4-2438-4006-AA82-51CF7D4ED1C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E60B4817-414D-4A2F-B807-6AAE9388724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209C889-6A29-45AE-A190-FB91E133AE3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7C60A69-0C7F-4B7D-A55B-C800335BD38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6B76ADDF-42EC-4EEF-8391-7196151B236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40CBEF5B-AFBE-4494-9F11-2C8956440CF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F88A028-A1B6-4BE8-8F6C-21CFD799203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51060C4-3B92-4DB6-AB9F-CBBBA468BEF1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DB9D69-7147-4227-A3B3-402F01EBFF5D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33AFBCE-441F-43CA-ADB9-CBE928F80800}"/>
              </a:ext>
            </a:extLst>
          </p:cNvPr>
          <p:cNvGrpSpPr/>
          <p:nvPr/>
        </p:nvGrpSpPr>
        <p:grpSpPr>
          <a:xfrm>
            <a:off x="11177077" y="1412518"/>
            <a:ext cx="720935" cy="444154"/>
            <a:chOff x="3240661" y="1005909"/>
            <a:chExt cx="540854" cy="33321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90BB725-4EAA-4BAC-878A-9C891E664A6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7E34CFF-3D59-43B3-B59E-C77C56C64CFE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4244B23-2C49-4D33-AB01-EBFB5B4D298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20DB613-D61D-4054-9142-0BEB72CDD4F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D4D700AD-DF3B-4AB2-A3BB-3A414F96C0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11BB10F-0F88-43FC-8208-C3742E6424C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1476F78-6422-4F6C-9370-FCDBE60CE31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26CE5A29-78F3-4087-B50B-D83FC47FD1E4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45A4163F-A638-4606-85A9-3F67F10794D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A3838B3-1F7B-447C-842B-9417B28EAD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BE83784-4409-42BE-AA0D-3BA39923AB3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B1FD3384-8652-4743-B81E-561684CE7AC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2F0708E-D69E-43AA-A836-DC70238177D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43330D9-E7FA-440E-ADCB-17BCB47B3046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42A3552-7C3C-4202-B215-11FF9A75CE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9C86534-4B5B-4254-AC49-05EEE7DD8CA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9FF916-370B-4538-B9D1-362C5DFCA22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test:1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3AA871A-0A05-4B87-AE11-019DF53CED98}"/>
              </a:ext>
            </a:extLst>
          </p:cNvPr>
          <p:cNvSpPr/>
          <p:nvPr/>
        </p:nvSpPr>
        <p:spPr bwMode="auto">
          <a:xfrm>
            <a:off x="1996412" y="987830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2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798">
        <p:fade/>
      </p:transition>
    </mc:Choice>
    <mc:Fallback xmlns="">
      <p:transition spd="med" advTm="32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-0.08959 0.0662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331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0.13789 0.1358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401 0.0789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393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9531 0.1377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6968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600"/>
                            </p:stCondLst>
                            <p:childTnLst>
                              <p:par>
                                <p:cTn id="1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558 0.30556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5278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23" grpId="0" animBg="1"/>
      <p:bldP spid="123" grpId="1" animBg="1"/>
      <p:bldP spid="123" grpId="2" animBg="1"/>
      <p:bldP spid="181" grpId="0" animBg="1"/>
      <p:bldP spid="181" grpId="1" animBg="1"/>
      <p:bldP spid="182" grpId="0" animBg="1"/>
      <p:bldP spid="182" grpId="1" animBg="1"/>
      <p:bldP spid="182" grpId="2" animBg="1"/>
      <p:bldP spid="83" grpId="0" animBg="1"/>
      <p:bldP spid="85" grpId="0" animBg="1"/>
      <p:bldP spid="89" grpId="0" animBg="1"/>
      <p:bldP spid="102" grpId="0" animBg="1"/>
      <p:bldP spid="178" grpId="0" animBg="1"/>
      <p:bldP spid="86" grpId="0" animBg="1"/>
      <p:bldP spid="82" grpId="0" animBg="1"/>
      <p:bldP spid="126" grpId="0" animBg="1"/>
      <p:bldP spid="126" grpId="1" animBg="1"/>
      <p:bldP spid="46" grpId="0" animBg="1"/>
      <p:bldP spid="46" grpId="1" animBg="1"/>
      <p:bldP spid="99" grpId="0" animBg="1"/>
      <p:bldP spid="99" grpId="1" animBg="1"/>
      <p:bldP spid="128" grpId="0" animBg="1"/>
      <p:bldP spid="128" grpId="1" animBg="1"/>
      <p:bldP spid="197" grpId="0" animBg="1"/>
      <p:bldP spid="18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C309066-1C38-4FCC-8F33-E45C58F2929B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C50F4F3-AF26-47C1-A4BE-A5CD5BAF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CE5B999-E05B-4A85-8879-B3B6DCF6F2A1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664AF37-2DF3-4430-AB6D-8154BB6E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2848207-3271-4FEC-A054-9912978E3EB3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763C6E5-0CB7-4B46-942F-2844F07C2BD2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625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02" y="1376496"/>
            <a:ext cx="111981" cy="111981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786" y="1358748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786" y="419292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8106" y="434276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72" y="44926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530" y="47923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79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4680" y="1358748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649" y="1466852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002" y="1467288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41FD1C0-3409-45E6-A06A-BD44718051FD}"/>
              </a:ext>
            </a:extLst>
          </p:cNvPr>
          <p:cNvGrpSpPr/>
          <p:nvPr/>
        </p:nvGrpSpPr>
        <p:grpSpPr>
          <a:xfrm>
            <a:off x="7739680" y="1692551"/>
            <a:ext cx="518169" cy="149260"/>
            <a:chOff x="4915038" y="3602196"/>
            <a:chExt cx="920461" cy="265141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E4BAE500-3DC4-4111-9660-B6458930DAE0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024D273-3433-4DA1-AECC-C15C259896BF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3888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038" y="1458374"/>
            <a:ext cx="204430" cy="204430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384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15E13100-FA15-418A-99D5-1790D84AC887}"/>
              </a:ext>
            </a:extLst>
          </p:cNvPr>
          <p:cNvCxnSpPr>
            <a:cxnSpLocks/>
            <a:stCxn id="222" idx="3"/>
            <a:endCxn id="162" idx="1"/>
          </p:cNvCxnSpPr>
          <p:nvPr/>
        </p:nvCxnSpPr>
        <p:spPr>
          <a:xfrm>
            <a:off x="9539724" y="1467288"/>
            <a:ext cx="1688452" cy="83310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39722" y="1467288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191">
            <a:extLst>
              <a:ext uri="{FF2B5EF4-FFF2-40B4-BE49-F238E27FC236}">
                <a16:creationId xmlns:a16="http://schemas.microsoft.com/office/drawing/2014/main" id="{992C50D2-7F05-4EDC-A3E5-9EBD86A77C3E}"/>
              </a:ext>
            </a:extLst>
          </p:cNvPr>
          <p:cNvCxnSpPr>
            <a:cxnSpLocks/>
            <a:stCxn id="219" idx="3"/>
            <a:endCxn id="159" idx="1"/>
          </p:cNvCxnSpPr>
          <p:nvPr/>
        </p:nvCxnSpPr>
        <p:spPr>
          <a:xfrm>
            <a:off x="10498227" y="1467289"/>
            <a:ext cx="730351" cy="199438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369" y="1358312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953" y="1467288"/>
            <a:ext cx="19484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150" y="136827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663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A3BAD3-050E-4FB5-A9B6-1399F30E1E3A}"/>
              </a:ext>
            </a:extLst>
          </p:cNvPr>
          <p:cNvGrpSpPr/>
          <p:nvPr/>
        </p:nvGrpSpPr>
        <p:grpSpPr>
          <a:xfrm>
            <a:off x="11180332" y="2955059"/>
            <a:ext cx="720935" cy="444154"/>
            <a:chOff x="3240661" y="1005909"/>
            <a:chExt cx="540854" cy="333210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C47A098-4DF4-40D2-A318-07D8712F5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6EE3CE6C-D90E-4197-AA01-E132B63FACB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9C746FB-CA5A-4892-B55B-7FC0657E1115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C72C9AF-EF4E-4636-887C-8AB1B389C4C1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8A3BCF5-95A3-411A-A939-4020CE3CA9DC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C0F99D1-DC3D-4B4F-9043-708B1985400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14A1CC8A-42FD-414C-B3AD-6F6AAD846F7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05070C00-0816-4A60-AE68-BE2ED4FD470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F84C62DF-9FCC-49C8-9D5F-4EC49693DB15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C5E64BD0-B653-45DD-BE9E-F395E61A64B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1F90CA78-7659-4673-9904-69476F72B3A8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C1A878E1-57E4-49F1-B6A3-8291CBF43E6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B9C3396-9956-411E-8C56-55E2A83A0BAE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185D1B8-4F40-4646-9349-C7F565F1B2A8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4BAA53A-9A9C-4089-AFDC-54EE116F020D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5D51DD2-1D5F-457E-8681-3462B1EC90A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D2FCAB2-5BD2-4173-8CF5-B6C335A2A89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sp>
        <p:nvSpPr>
          <p:cNvPr id="340" name="Speech Bubble: Rectangle with Corners Rounded 339">
            <a:extLst>
              <a:ext uri="{FF2B5EF4-FFF2-40B4-BE49-F238E27FC236}">
                <a16:creationId xmlns:a16="http://schemas.microsoft.com/office/drawing/2014/main" id="{FEA0EB20-611F-44F9-BDB0-4EA431C4E6AD}"/>
              </a:ext>
            </a:extLst>
          </p:cNvPr>
          <p:cNvSpPr/>
          <p:nvPr/>
        </p:nvSpPr>
        <p:spPr>
          <a:xfrm>
            <a:off x="1616340" y="2977078"/>
            <a:ext cx="2907046" cy="563512"/>
          </a:xfrm>
          <a:prstGeom prst="wedgeRoundRectCallout">
            <a:avLst>
              <a:gd name="adj1" fmla="val -499"/>
              <a:gd name="adj2" fmla="val -304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Base image updates restore the previous context</a:t>
            </a:r>
          </a:p>
        </p:txBody>
      </p:sp>
      <p:sp>
        <p:nvSpPr>
          <p:cNvPr id="341" name="Speech Bubble: Rectangle with Corners Rounded 340">
            <a:extLst>
              <a:ext uri="{FF2B5EF4-FFF2-40B4-BE49-F238E27FC236}">
                <a16:creationId xmlns:a16="http://schemas.microsoft.com/office/drawing/2014/main" id="{B4F5A6DE-8178-4FF5-BAAD-70F40AC8470C}"/>
              </a:ext>
            </a:extLst>
          </p:cNvPr>
          <p:cNvSpPr/>
          <p:nvPr/>
        </p:nvSpPr>
        <p:spPr>
          <a:xfrm>
            <a:off x="838713" y="2278211"/>
            <a:ext cx="2943393" cy="597969"/>
          </a:xfrm>
          <a:prstGeom prst="wedgeRoundRectCallout">
            <a:avLst>
              <a:gd name="adj1" fmla="val -52376"/>
              <a:gd name="adj2" fmla="val -1670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 err="1">
                <a:solidFill>
                  <a:srgbClr val="FFFFFF"/>
                </a:solidFill>
                <a:latin typeface="Segoe UI"/>
              </a:rPr>
              <a:t>fx</a:t>
            </a:r>
            <a:r>
              <a:rPr lang="en-US" sz="1600" dirty="0">
                <a:solidFill>
                  <a:srgbClr val="FFFFFF"/>
                </a:solidFill>
                <a:latin typeface="Segoe UI"/>
              </a:rPr>
              <a:t> ships an OS &amp;/or FX Patch, using the stable 1 tag</a:t>
            </a:r>
          </a:p>
        </p:txBody>
      </p:sp>
      <p:sp>
        <p:nvSpPr>
          <p:cNvPr id="342" name="Speech Bubble: Rectangle with Corners Rounded 341">
            <a:extLst>
              <a:ext uri="{FF2B5EF4-FFF2-40B4-BE49-F238E27FC236}">
                <a16:creationId xmlns:a16="http://schemas.microsoft.com/office/drawing/2014/main" id="{616E6B67-177D-42DA-80AF-4E0FAA3DB896}"/>
              </a:ext>
            </a:extLst>
          </p:cNvPr>
          <p:cNvSpPr/>
          <p:nvPr/>
        </p:nvSpPr>
        <p:spPr>
          <a:xfrm>
            <a:off x="4264385" y="2254233"/>
            <a:ext cx="3379165" cy="597969"/>
          </a:xfrm>
          <a:prstGeom prst="wedgeRoundRectCallout">
            <a:avLst>
              <a:gd name="adj1" fmla="val -70369"/>
              <a:gd name="adj2" fmla="val -61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The build-task is monitoring changes based on the last build</a:t>
            </a:r>
          </a:p>
        </p:txBody>
      </p:sp>
      <p:sp>
        <p:nvSpPr>
          <p:cNvPr id="343" name="Speech Bubble: Rectangle with Corners Rounded 342">
            <a:extLst>
              <a:ext uri="{FF2B5EF4-FFF2-40B4-BE49-F238E27FC236}">
                <a16:creationId xmlns:a16="http://schemas.microsoft.com/office/drawing/2014/main" id="{0CD20430-F11D-4098-BADF-CC951F4AA7DD}"/>
              </a:ext>
            </a:extLst>
          </p:cNvPr>
          <p:cNvSpPr/>
          <p:nvPr/>
        </p:nvSpPr>
        <p:spPr>
          <a:xfrm>
            <a:off x="4671741" y="2977079"/>
            <a:ext cx="3812525" cy="561364"/>
          </a:xfrm>
          <a:prstGeom prst="wedgeRoundRectCallout">
            <a:avLst>
              <a:gd name="adj1" fmla="val -36207"/>
              <a:gd name="adj2" fmla="val -290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Build &amp; Unit Tests Succeed,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Update the base image dependencies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2171" y="1357874"/>
            <a:ext cx="418074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129CFB1-3673-4075-9FFE-E86C0AADDB6A}"/>
              </a:ext>
            </a:extLst>
          </p:cNvPr>
          <p:cNvGrpSpPr/>
          <p:nvPr/>
        </p:nvGrpSpPr>
        <p:grpSpPr>
          <a:xfrm>
            <a:off x="11178941" y="1814611"/>
            <a:ext cx="720935" cy="444154"/>
            <a:chOff x="3240661" y="1005909"/>
            <a:chExt cx="540854" cy="3332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D505E1F-9BB2-4D0C-8D52-0EF81378D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F79E9AA-412B-4840-B77C-50840B71566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E58F06D-79C8-4D01-BD19-EA3BD66C9758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72114CA-778F-43AF-B79F-E79A26F1722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6F7B51D3-4BB1-4763-9675-E8B404DF96A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635F88F6-D161-426A-ABC7-65FF32C52166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1A488675-344C-442D-B500-C820AEA8FC7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F4F734EA-93EB-421F-83B8-77EAD4FA50B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9862CA80-60EA-4DA4-BB4E-61C9414A079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BBBBC53-02DF-4F2C-A21C-414B8B6E1FA7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4477834F-F8B5-44A9-AE26-2944C37FB7E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79B6C9E6-B990-42D9-91CA-36FC64A0813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9852623B-773B-49B7-8A4F-A480E6861A4B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3EE22D8-41BB-49E9-8CA7-C9DBC1FC2061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3360507C-B546-4307-8E88-7C7154A5786A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FB88277-50C8-4767-9CE1-E4BD81CEB7A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D89EB73-BF18-4711-A8F6-0B7FFDE7AC0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F3371385-09A0-47EE-A9AF-ABF6497AF5F8}"/>
              </a:ext>
            </a:extLst>
          </p:cNvPr>
          <p:cNvGrpSpPr/>
          <p:nvPr/>
        </p:nvGrpSpPr>
        <p:grpSpPr>
          <a:xfrm>
            <a:off x="11177077" y="1413725"/>
            <a:ext cx="720935" cy="444154"/>
            <a:chOff x="3240661" y="1005909"/>
            <a:chExt cx="540854" cy="3332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DA55C3FE-B6D1-407F-B4FC-13751BEA0E7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658F3EFC-837B-4F1B-88AA-1752AB321DF6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AE51AE74-ADE6-4493-B74A-42E8EE82F06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E933AE1F-A1F3-47C6-8B7B-4703F49251E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737603A-61D1-41FD-B7B3-0B87916C6E64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F6964D0-D4F5-4D62-8348-30972C901AD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B01F6D05-6D64-4769-9F31-5D69C56DBD30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860574F7-C328-4AEA-9552-DD6CFDB131F0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F9CB8EA-9C73-4F4B-B5FB-8D068F80366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05B709-9C48-415F-9160-28177A40DF0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0752040-AB83-4DAA-800A-F51A436F10D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54CCB8A-C1C8-4EAB-88EC-295C56BD881C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D5CCA65B-471D-4530-B33D-05B62F2E35F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D218C33-0265-4F81-95DB-81B552C5FA1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7EC7FEA2-9F25-4DF8-BE26-875595E4D75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38CAEA1-1989-490E-84E5-BCD81EED488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56A0F872-B440-416C-8A7C-C4413AF4DEF8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test:2</a:t>
              </a: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FE1FBEC3-6209-4DA0-93F5-C4598A93739E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3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917">
        <p:fade/>
      </p:transition>
    </mc:Choice>
    <mc:Fallback xmlns="">
      <p:transition spd="med" advTm="30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09193 -0.0136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1405 0.081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405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247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840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419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00"/>
                            </p:stCondLst>
                            <p:childTnLst>
                              <p:par>
                                <p:cTn id="1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25046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52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84" grpId="0" animBg="1"/>
      <p:bldP spid="207" grpId="0" animBg="1"/>
      <p:bldP spid="210" grpId="0" animBg="1"/>
      <p:bldP spid="219" grpId="0" animBg="1"/>
      <p:bldP spid="222" grpId="0" animBg="1"/>
      <p:bldP spid="245" grpId="0" animBg="1"/>
      <p:bldP spid="189" grpId="0" animBg="1"/>
      <p:bldP spid="189" grpId="1" animBg="1"/>
      <p:bldP spid="189" grpId="2" animBg="1"/>
      <p:bldP spid="190" grpId="0" animBg="1"/>
      <p:bldP spid="190" grpId="1" animBg="1"/>
      <p:bldP spid="193" grpId="0" animBg="1"/>
      <p:bldP spid="193" grpId="1" animBg="1"/>
      <p:bldP spid="193" grpId="2" animBg="1"/>
      <p:bldP spid="225" grpId="0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6" grpId="0" animBg="1"/>
      <p:bldP spid="34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432">
            <a:extLst>
              <a:ext uri="{FF2B5EF4-FFF2-40B4-BE49-F238E27FC236}">
                <a16:creationId xmlns:a16="http://schemas.microsoft.com/office/drawing/2014/main" id="{E3CBED1B-0514-4E6C-AFCE-6F7CEB0D1B3C}"/>
              </a:ext>
            </a:extLst>
          </p:cNvPr>
          <p:cNvSpPr/>
          <p:nvPr/>
        </p:nvSpPr>
        <p:spPr bwMode="auto">
          <a:xfrm>
            <a:off x="4864957" y="1728071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625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202" y="1376496"/>
            <a:ext cx="111981" cy="111981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786" y="1358748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1676AA3-D0B6-49AD-944A-FB438471971D}"/>
              </a:ext>
            </a:extLst>
          </p:cNvPr>
          <p:cNvGrpSpPr/>
          <p:nvPr/>
        </p:nvGrpSpPr>
        <p:grpSpPr>
          <a:xfrm>
            <a:off x="1123788" y="479231"/>
            <a:ext cx="7512743" cy="7060249"/>
            <a:chOff x="1123081" y="478812"/>
            <a:chExt cx="7513809" cy="643913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254AD6-0840-BC43-AE08-7E23B49716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3081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193F8ED-6C96-4BF8-AC2D-7EBA30FB6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659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3690CBB-7DE7-42DE-9290-CA0B8FDF5A35}"/>
                </a:ext>
              </a:extLst>
            </p:cNvPr>
            <p:cNvCxnSpPr>
              <a:cxnSpLocks/>
            </p:cNvCxnSpPr>
            <p:nvPr/>
          </p:nvCxnSpPr>
          <p:spPr>
            <a:xfrm>
              <a:off x="5631806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E0BA0AB-ABCC-46A6-9316-EC3153D2A0C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890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79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4680" y="1358748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649" y="1466852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002" y="1467288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3888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038" y="1458374"/>
            <a:ext cx="204430" cy="204430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384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39722" y="1467288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369" y="1358312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953" y="1467288"/>
            <a:ext cx="19484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150" y="136827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663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2171" y="1357874"/>
            <a:ext cx="418074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73AB10F-0238-4D10-AED0-84D7313457C8}"/>
              </a:ext>
            </a:extLst>
          </p:cNvPr>
          <p:cNvSpPr/>
          <p:nvPr/>
        </p:nvSpPr>
        <p:spPr bwMode="auto">
          <a:xfrm>
            <a:off x="6854501" y="7322409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DD8F79BF-E9D1-492C-AFD8-52BF7A2BA7B3}"/>
              </a:ext>
            </a:extLst>
          </p:cNvPr>
          <p:cNvSpPr/>
          <p:nvPr/>
        </p:nvSpPr>
        <p:spPr bwMode="auto">
          <a:xfrm>
            <a:off x="323268" y="1728507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B3416C2-8026-4FBF-BFAA-6277691A4FA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8155DE2-E9CE-40C4-A3EB-4DC0229FF505}"/>
              </a:ext>
            </a:extLst>
          </p:cNvPr>
          <p:cNvSpPr/>
          <p:nvPr/>
        </p:nvSpPr>
        <p:spPr bwMode="auto">
          <a:xfrm>
            <a:off x="3141627" y="1433573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ef26q5c   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A61036E-E665-4119-9F87-E4925722F75F}"/>
              </a:ext>
            </a:extLst>
          </p:cNvPr>
          <p:cNvGrpSpPr/>
          <p:nvPr/>
        </p:nvGrpSpPr>
        <p:grpSpPr>
          <a:xfrm>
            <a:off x="1206498" y="1728507"/>
            <a:ext cx="1532838" cy="219954"/>
            <a:chOff x="1537621" y="893458"/>
            <a:chExt cx="1533056" cy="219986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CFE8D20-7AC1-4C8D-A614-34B58E481278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fx:2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9DE7822-1C86-4D8C-BA87-4AD7F759A4E5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ef26q5c  </a:t>
              </a:r>
            </a:p>
          </p:txBody>
        </p:sp>
      </p:grpSp>
      <p:sp>
        <p:nvSpPr>
          <p:cNvPr id="389" name="Rectangle 388">
            <a:extLst>
              <a:ext uri="{FF2B5EF4-FFF2-40B4-BE49-F238E27FC236}">
                <a16:creationId xmlns:a16="http://schemas.microsoft.com/office/drawing/2014/main" id="{071E3B96-8482-4246-B4A4-1F9DDB36B047}"/>
              </a:ext>
            </a:extLst>
          </p:cNvPr>
          <p:cNvSpPr/>
          <p:nvPr/>
        </p:nvSpPr>
        <p:spPr bwMode="auto">
          <a:xfrm>
            <a:off x="4070212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29D7B533-3F1B-43C8-8AF4-5652021342E9}"/>
              </a:ext>
            </a:extLst>
          </p:cNvPr>
          <p:cNvSpPr/>
          <p:nvPr/>
        </p:nvSpPr>
        <p:spPr bwMode="auto">
          <a:xfrm>
            <a:off x="5676667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web:sha@qe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59F9CF-DBF6-4FD1-9D96-F29BC3C71B0E}"/>
              </a:ext>
            </a:extLst>
          </p:cNvPr>
          <p:cNvCxnSpPr>
            <a:cxnSpLocks/>
            <a:stCxn id="433" idx="3"/>
            <a:endCxn id="392" idx="1"/>
          </p:cNvCxnSpPr>
          <p:nvPr/>
        </p:nvCxnSpPr>
        <p:spPr>
          <a:xfrm>
            <a:off x="5426236" y="1836611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EB64B391-CFFB-4FC0-9A93-589ED309C8FC}"/>
              </a:ext>
            </a:extLst>
          </p:cNvPr>
          <p:cNvCxnSpPr>
            <a:cxnSpLocks/>
            <a:stCxn id="447" idx="3"/>
            <a:endCxn id="429" idx="1"/>
          </p:cNvCxnSpPr>
          <p:nvPr/>
        </p:nvCxnSpPr>
        <p:spPr>
          <a:xfrm>
            <a:off x="7233588" y="1837047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7CDE51EE-19CB-4FA2-82F1-FE559B6B9E84}"/>
              </a:ext>
            </a:extLst>
          </p:cNvPr>
          <p:cNvGrpSpPr/>
          <p:nvPr/>
        </p:nvGrpSpPr>
        <p:grpSpPr>
          <a:xfrm>
            <a:off x="7738267" y="2062310"/>
            <a:ext cx="518169" cy="149260"/>
            <a:chOff x="4915038" y="3602196"/>
            <a:chExt cx="920461" cy="265141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04A45D7-79D1-4E4B-99DC-3E00EC49FE64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866D7DCF-1A7D-481D-A49F-C66BCFF58EBD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30D1D972-DC19-4796-A7FE-ED636F00A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662" y="1735380"/>
            <a:ext cx="202462" cy="202462"/>
          </a:xfrm>
          <a:prstGeom prst="rect">
            <a:avLst/>
          </a:prstGeom>
        </p:spPr>
      </p:pic>
      <p:sp>
        <p:nvSpPr>
          <p:cNvPr id="426" name="Rectangle 425">
            <a:extLst>
              <a:ext uri="{FF2B5EF4-FFF2-40B4-BE49-F238E27FC236}">
                <a16:creationId xmlns:a16="http://schemas.microsoft.com/office/drawing/2014/main" id="{28BFC110-9C28-4A1A-8086-9C9337F94616}"/>
              </a:ext>
            </a:extLst>
          </p:cNvPr>
          <p:cNvSpPr/>
          <p:nvPr/>
        </p:nvSpPr>
        <p:spPr bwMode="auto">
          <a:xfrm>
            <a:off x="9752475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428" name="Picture 427">
            <a:extLst>
              <a:ext uri="{FF2B5EF4-FFF2-40B4-BE49-F238E27FC236}">
                <a16:creationId xmlns:a16="http://schemas.microsoft.com/office/drawing/2014/main" id="{93F8D4C2-125C-4263-8F42-50754790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663" y="1735350"/>
            <a:ext cx="204430" cy="204430"/>
          </a:xfrm>
          <a:prstGeom prst="rect">
            <a:avLst/>
          </a:prstGeom>
        </p:spPr>
      </p:pic>
      <p:sp>
        <p:nvSpPr>
          <p:cNvPr id="429" name="Rectangle 428">
            <a:extLst>
              <a:ext uri="{FF2B5EF4-FFF2-40B4-BE49-F238E27FC236}">
                <a16:creationId xmlns:a16="http://schemas.microsoft.com/office/drawing/2014/main" id="{04241F15-23B8-4696-91D6-F07F8C7EACAD}"/>
              </a:ext>
            </a:extLst>
          </p:cNvPr>
          <p:cNvSpPr/>
          <p:nvPr/>
        </p:nvSpPr>
        <p:spPr bwMode="auto">
          <a:xfrm>
            <a:off x="8793971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CCF3C448-EC9F-4D95-A466-5B7083259FCB}"/>
              </a:ext>
            </a:extLst>
          </p:cNvPr>
          <p:cNvCxnSpPr>
            <a:cxnSpLocks/>
            <a:stCxn id="429" idx="3"/>
            <a:endCxn id="512" idx="1"/>
          </p:cNvCxnSpPr>
          <p:nvPr/>
        </p:nvCxnSpPr>
        <p:spPr>
          <a:xfrm>
            <a:off x="9538310" y="1837047"/>
            <a:ext cx="1689866" cy="46334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260EE3B7-B394-4AC6-BB32-965B52378F22}"/>
              </a:ext>
            </a:extLst>
          </p:cNvPr>
          <p:cNvCxnSpPr>
            <a:cxnSpLocks/>
            <a:stCxn id="429" idx="3"/>
            <a:endCxn id="426" idx="1"/>
          </p:cNvCxnSpPr>
          <p:nvPr/>
        </p:nvCxnSpPr>
        <p:spPr>
          <a:xfrm>
            <a:off x="9538309" y="1837047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191">
            <a:extLst>
              <a:ext uri="{FF2B5EF4-FFF2-40B4-BE49-F238E27FC236}">
                <a16:creationId xmlns:a16="http://schemas.microsoft.com/office/drawing/2014/main" id="{C83C37C5-AAED-44FA-849C-0631E23E3F13}"/>
              </a:ext>
            </a:extLst>
          </p:cNvPr>
          <p:cNvCxnSpPr>
            <a:cxnSpLocks/>
            <a:stCxn id="426" idx="3"/>
            <a:endCxn id="514" idx="1"/>
          </p:cNvCxnSpPr>
          <p:nvPr/>
        </p:nvCxnSpPr>
        <p:spPr>
          <a:xfrm>
            <a:off x="10496813" y="1837047"/>
            <a:ext cx="731765" cy="162463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4" name="Picture 433">
            <a:extLst>
              <a:ext uri="{FF2B5EF4-FFF2-40B4-BE49-F238E27FC236}">
                <a16:creationId xmlns:a16="http://schemas.microsoft.com/office/drawing/2014/main" id="{739271E6-30D7-4D45-B9A1-55351F673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789" y="1746254"/>
            <a:ext cx="111981" cy="111981"/>
          </a:xfrm>
          <a:prstGeom prst="rect">
            <a:avLst/>
          </a:prstGeom>
        </p:spPr>
      </p:pic>
      <p:sp>
        <p:nvSpPr>
          <p:cNvPr id="435" name="Rectangle 434">
            <a:extLst>
              <a:ext uri="{FF2B5EF4-FFF2-40B4-BE49-F238E27FC236}">
                <a16:creationId xmlns:a16="http://schemas.microsoft.com/office/drawing/2014/main" id="{F76336D0-C230-4768-9D75-40F6BC18D74C}"/>
              </a:ext>
            </a:extLst>
          </p:cNvPr>
          <p:cNvSpPr/>
          <p:nvPr/>
        </p:nvSpPr>
        <p:spPr>
          <a:xfrm>
            <a:off x="309348" y="2382931"/>
            <a:ext cx="3379587" cy="845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1200">
                <a:solidFill>
                  <a:srgbClr val="1A1A1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fx:2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36" name="Speech Bubble: Rectangle with Corners Rounded 435">
            <a:extLst>
              <a:ext uri="{FF2B5EF4-FFF2-40B4-BE49-F238E27FC236}">
                <a16:creationId xmlns:a16="http://schemas.microsoft.com/office/drawing/2014/main" id="{5B33DB06-7C2F-4380-82C1-12408D09892E}"/>
              </a:ext>
            </a:extLst>
          </p:cNvPr>
          <p:cNvSpPr/>
          <p:nvPr/>
        </p:nvSpPr>
        <p:spPr>
          <a:xfrm>
            <a:off x="895674" y="3370148"/>
            <a:ext cx="5032826" cy="637086"/>
          </a:xfrm>
          <a:prstGeom prst="wedgeRoundRectCallout">
            <a:avLst>
              <a:gd name="adj1" fmla="val 31341"/>
              <a:gd name="adj2" fmla="val -2742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docker build succeeds (including any unit tests),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Save the context &amp; base image dependencies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6A62630-63AD-4BB6-87A1-BAF94EC99C97}"/>
              </a:ext>
            </a:extLst>
          </p:cNvPr>
          <p:cNvSpPr/>
          <p:nvPr/>
        </p:nvSpPr>
        <p:spPr bwMode="auto">
          <a:xfrm>
            <a:off x="3805373" y="1728507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3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2205E68A-89E2-4FA2-974B-AB46462C04E9}"/>
              </a:ext>
            </a:extLst>
          </p:cNvPr>
          <p:cNvCxnSpPr>
            <a:cxnSpLocks/>
            <a:stCxn id="381" idx="3"/>
          </p:cNvCxnSpPr>
          <p:nvPr/>
        </p:nvCxnSpPr>
        <p:spPr>
          <a:xfrm>
            <a:off x="2739336" y="1837047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BA0901C-4C4F-43D4-98A4-F65BD099C4E4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07039FBD-77FD-460F-B14F-E81B786A624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4E29CA7A-FCE9-40BB-B2B5-DBA4327106EB}"/>
              </a:ext>
            </a:extLst>
          </p:cNvPr>
          <p:cNvSpPr/>
          <p:nvPr/>
        </p:nvSpPr>
        <p:spPr bwMode="auto">
          <a:xfrm>
            <a:off x="4864427" y="1728071"/>
            <a:ext cx="42836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D7D70ADE-C0AC-426F-A716-0A62FA156D2F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6AA7277C-569D-423E-8C2B-0BA5FE40C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CC82F766-F8A6-4943-BC77-67D565AD72E5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pic>
        <p:nvPicPr>
          <p:cNvPr id="514" name="Picture 513">
            <a:extLst>
              <a:ext uri="{FF2B5EF4-FFF2-40B4-BE49-F238E27FC236}">
                <a16:creationId xmlns:a16="http://schemas.microsoft.com/office/drawing/2014/main" id="{660A6C1E-6551-4B0B-81A1-981EB2E050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18B6A0BF-E189-4B24-92A8-56D7D63FECE1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8743699F-B4CF-46B4-A74F-AA0328EC1CF7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44A9765-C7FD-40D0-8BED-CCB5D16F6B3E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FEE772A-0181-4333-85E3-8C7EB4C491D2}"/>
              </a:ext>
            </a:extLst>
          </p:cNvPr>
          <p:cNvGrpSpPr/>
          <p:nvPr/>
        </p:nvGrpSpPr>
        <p:grpSpPr>
          <a:xfrm>
            <a:off x="11180332" y="2983228"/>
            <a:ext cx="720935" cy="444154"/>
            <a:chOff x="3240661" y="1005909"/>
            <a:chExt cx="540854" cy="333210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940369D6-4352-42E8-B107-690E3F289010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40713B4-77D7-4E9F-A755-1EC88E0C23E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0ACB096-97F4-45DB-88B0-83810F72EF8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36692398-1660-41AA-B473-C35DAB3D67D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1330E3B-C45A-42AB-BC40-D6084E0C092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15C6B33D-E9BF-47D5-A7A9-FC043F6E34C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A24F458-3F43-4AC2-B95F-968389CC9CA1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C76DC1DD-299D-4ACD-BF01-584F892687C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746C8CE-BC66-48ED-A6CB-D61FDD46BBE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E363EE6-CE6D-48F4-9C37-996471E78E89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089049B-7E89-423B-861B-139DC25EBE4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257CBF82-30F1-4490-8C34-14F3952B4C46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65A58F99-71C0-4FAB-92D5-70412AA2D6B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B416033-68A6-4AA9-BADC-3655647B266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6716D9B-4C14-4CE8-A1F2-980124F1122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6E2820A5-34F7-480E-AD33-E0F91A004A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30F79B13-4191-493D-BF9C-3C6F6BE18F8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22EA3E51-A545-49F8-BFF8-DA8CCC57832D}"/>
              </a:ext>
            </a:extLst>
          </p:cNvPr>
          <p:cNvGrpSpPr/>
          <p:nvPr/>
        </p:nvGrpSpPr>
        <p:grpSpPr>
          <a:xfrm>
            <a:off x="11178658" y="2986583"/>
            <a:ext cx="720935" cy="444155"/>
            <a:chOff x="3240661" y="1005909"/>
            <a:chExt cx="540854" cy="333211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3F911704-3A05-46C0-8895-BC5B10791E5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1"/>
              <a:chOff x="1926169" y="1632181"/>
              <a:chExt cx="540854" cy="333211"/>
            </a:xfrm>
          </p:grpSpPr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F96BEB1A-EDFF-48FB-B8E8-A510BE08C0BE}"/>
                  </a:ext>
                </a:extLst>
              </p:cNvPr>
              <p:cNvSpPr/>
              <p:nvPr/>
            </p:nvSpPr>
            <p:spPr>
              <a:xfrm flipV="1">
                <a:off x="2419355" y="1919673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F5CDDDE-089A-4617-AAF9-D8EBAF47180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CE4D693B-E02C-4E9F-9270-D0170673A24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46F70D1F-14E3-4BBA-995A-EDFE80E6083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2FF7CA86-70F8-40A8-8A02-49BD10C03509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071858D-DABE-4A78-84A4-A3B2448C087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EC027D4A-FB47-41F0-9A21-BB747147421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C912F5E1-D611-4DE1-A48C-D246047C1D41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7F53F359-13C4-4E52-AEBA-C3A8637022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4E033B3F-C23E-4D28-9F47-87FC8C59732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C1038ECE-A9B2-4337-B44B-EFBA1B64BC5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B2739314-25AE-46E9-8EDA-4E7446C9C942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3C1ED2D2-AD59-42B8-ACD7-365A4D5CFC4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AD5B1B2-AA72-44AC-9BE3-3B659DFAE23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11477122-410A-4017-B641-240928F16E5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AD19EDD8-9FBB-4459-97AD-732E647AB59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59A90BFC-E89F-42B1-9292-5575551C237D}"/>
              </a:ext>
            </a:extLst>
          </p:cNvPr>
          <p:cNvGrpSpPr/>
          <p:nvPr/>
        </p:nvGrpSpPr>
        <p:grpSpPr>
          <a:xfrm>
            <a:off x="11178941" y="1820714"/>
            <a:ext cx="720935" cy="444154"/>
            <a:chOff x="3240661" y="1005909"/>
            <a:chExt cx="540854" cy="333210"/>
          </a:xfrm>
        </p:grpSpPr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BCE74F36-3724-4BCF-83FE-9C21AFACAA3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DF398C8E-3442-4706-82E9-6C5540A9A2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3896B46-AE2B-411C-97EA-82ECD23CADCF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63EB481E-0BD2-407E-B272-56CBE48706E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755B401B-6612-4D62-9859-ABF0FF1AC016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77302AA3-A22E-4932-8043-B38BBDA4572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2A6FBC3B-8C48-4C4F-9AD5-80224EC784A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3F6D49B-ABC6-49BF-96B5-EB1423437F6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620B78BA-FDBA-4408-937D-477D262BC8AB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2006ABFD-A8FA-41F4-A556-9D2B02DAD6FD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2D8C43C6-9CC9-4500-BCDB-CBE7A564CBD5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E67D3C5C-46BC-4A3F-9796-1E156D5217C8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50FC57E3-0DD3-4A85-BAD0-2F1B9DF6155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CE8DA58A-5FFB-4732-AF0B-501F49B2738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2DA67331-FB55-4F40-9422-3BB2CF9A4B6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CB8276D1-9087-4049-93E1-B97C68DA07E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A4597CE-3FEC-4CD4-9AE9-A75086BAA59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DD24406-7DFB-4C8D-B528-0E866438F9BB}"/>
              </a:ext>
            </a:extLst>
          </p:cNvPr>
          <p:cNvSpPr/>
          <p:nvPr/>
        </p:nvSpPr>
        <p:spPr>
          <a:xfrm>
            <a:off x="6503738" y="1738033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370143EF-964C-4B9D-82B0-C3500C657479}"/>
              </a:ext>
            </a:extLst>
          </p:cNvPr>
          <p:cNvSpPr/>
          <p:nvPr/>
        </p:nvSpPr>
        <p:spPr>
          <a:xfrm>
            <a:off x="6503738" y="173818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BFDF4BBE-DAD0-4D7E-94EC-7DCF5C2AA660}"/>
              </a:ext>
            </a:extLst>
          </p:cNvPr>
          <p:cNvSpPr/>
          <p:nvPr/>
        </p:nvSpPr>
        <p:spPr>
          <a:xfrm>
            <a:off x="6503738" y="1738185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test:4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E4B9E2E2-58B8-461F-AA64-9688FCB9C681}"/>
              </a:ext>
            </a:extLst>
          </p:cNvPr>
          <p:cNvSpPr/>
          <p:nvPr/>
        </p:nvSpPr>
        <p:spPr bwMode="auto">
          <a:xfrm>
            <a:off x="6489251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web:3</a:t>
            </a: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E1CB6900-8378-491A-AB5E-9B299953AB3E}"/>
              </a:ext>
            </a:extLst>
          </p:cNvPr>
          <p:cNvGrpSpPr/>
          <p:nvPr/>
        </p:nvGrpSpPr>
        <p:grpSpPr>
          <a:xfrm>
            <a:off x="11177077" y="1416627"/>
            <a:ext cx="720935" cy="444154"/>
            <a:chOff x="3240661" y="1005909"/>
            <a:chExt cx="540854" cy="333210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B822AB7D-6185-44E9-B70A-4FC3E19E5F2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9B8C062-406B-444E-998B-624B1CEB69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EAC275E-6BE1-424D-88DF-237B805037B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ECB18FEE-0ACD-4646-B0A2-B381A5E6F33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7315BC25-724C-4A62-9F78-CB739CFAEB6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D93F8581-44E5-491B-ACDE-ED7118F4BF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07E54E26-C964-4442-A460-18AE27D6C93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22242E66-2E12-4CAB-99C9-9AF1441DFC8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0CAE27C9-3464-40D5-A43F-CEA4E80EFD8C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300CE047-A348-416C-9AEF-29E56B0BE11E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5EEB184-8FEE-42E8-9383-F7A3C53412F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31F971BA-490B-4F6E-A420-40268AFA2735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417BF437-4144-4021-89D6-893F4077EC24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75F70E46-5BAE-4D2B-BC9B-800C36AA3612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426F18E9-D7A9-4747-8A92-9E44A7DB5A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CF2B1510-F03A-4BE2-8457-87C82EA084CB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70A8BC2-1415-4BE6-A435-7B2FBB5C05D9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test:3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26865A-B655-42A8-93E3-AEA5398C8F00}"/>
              </a:ext>
            </a:extLst>
          </p:cNvPr>
          <p:cNvSpPr txBox="1"/>
          <p:nvPr/>
        </p:nvSpPr>
        <p:spPr>
          <a:xfrm>
            <a:off x="237068" y="4760620"/>
            <a:ext cx="11717865" cy="23388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5399" dirty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rPr>
              <a:t>Container OS &amp; Framework Patching</a:t>
            </a:r>
          </a:p>
          <a:p>
            <a:pPr algn="ctr" defTabSz="914225"/>
            <a:r>
              <a:rPr lang="en-US" sz="4400" dirty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rPr>
              <a:t>With ACR Tasks</a:t>
            </a:r>
          </a:p>
          <a:p>
            <a:pPr algn="ctr" defTabSz="914225"/>
            <a:endParaRPr lang="en-US" sz="5399" dirty="0">
              <a:ln w="0"/>
              <a:solidFill>
                <a:srgbClr val="1A1A1A"/>
              </a:solidFill>
              <a:effectLst>
                <a:outerShdw blurRad="38100" dist="19050" dir="2700000" algn="tl" rotWithShape="0">
                  <a:srgbClr val="1A1A1A">
                    <a:alpha val="40000"/>
                  </a:srgbClr>
                </a:outerShdw>
              </a:effectLst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07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69">
        <p:fade/>
      </p:transition>
    </mc:Choice>
    <mc:Fallback xmlns="">
      <p:transition spd="med" advTm="31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8894 -0.0432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3" y="-217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13959 0.0289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4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492 -0.0275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-138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84 0.0310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155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600"/>
                            </p:stCondLst>
                            <p:childTnLst>
                              <p:par>
                                <p:cTn id="14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57 0.20162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0069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/>
      <p:bldP spid="287" grpId="0" animBg="1"/>
      <p:bldP spid="355" grpId="0" animBg="1"/>
      <p:bldP spid="389" grpId="0" animBg="1"/>
      <p:bldP spid="392" grpId="0" animBg="1"/>
      <p:bldP spid="426" grpId="0" animBg="1"/>
      <p:bldP spid="429" grpId="0" animBg="1"/>
      <p:bldP spid="435" grpId="0" animBg="1"/>
      <p:bldP spid="435" grpId="1" animBg="1"/>
      <p:bldP spid="436" grpId="0" animBg="1"/>
      <p:bldP spid="436" grpId="1" animBg="1"/>
      <p:bldP spid="440" grpId="0" animBg="1"/>
      <p:bldP spid="502" grpId="0" animBg="1"/>
      <p:bldP spid="502" grpId="1" animBg="1"/>
      <p:bldP spid="444" grpId="0" animBg="1"/>
      <p:bldP spid="444" grpId="1" animBg="1"/>
      <p:bldP spid="444" grpId="2" animBg="1"/>
      <p:bldP spid="445" grpId="0" animBg="1"/>
      <p:bldP spid="445" grpId="1" animBg="1"/>
      <p:bldP spid="446" grpId="0" animBg="1"/>
      <p:bldP spid="446" grpId="1" animBg="1"/>
      <p:bldP spid="446" grpId="2" animBg="1"/>
      <p:bldP spid="447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808-AED0-433B-876A-E72AABE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Tasks: OS &amp; FX Patching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CEE91-F0DF-46AD-B902-3E292FF1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" y="2260967"/>
            <a:ext cx="431527" cy="4287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F667EA-1A52-4781-9BF9-0134AA1A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827" y="2430270"/>
            <a:ext cx="1150026" cy="1150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A30C8F-9165-4C93-8337-A656C05C6DF1}"/>
              </a:ext>
            </a:extLst>
          </p:cNvPr>
          <p:cNvGrpSpPr/>
          <p:nvPr/>
        </p:nvGrpSpPr>
        <p:grpSpPr>
          <a:xfrm>
            <a:off x="138714" y="3496154"/>
            <a:ext cx="2062492" cy="707060"/>
            <a:chOff x="910094" y="2049251"/>
            <a:chExt cx="2875822" cy="98588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0407EA0-411E-4494-AC96-3496A229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1470DF-978B-4327-9B56-8E24C4D5A997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6965"/>
              <a:chOff x="1577773" y="2029935"/>
              <a:chExt cx="1144645" cy="886965"/>
            </a:xfrm>
          </p:grpSpPr>
          <p:pic>
            <p:nvPicPr>
              <p:cNvPr id="16" name="Picture 15" descr="Image result for docker hub logo">
                <a:extLst>
                  <a:ext uri="{FF2B5EF4-FFF2-40B4-BE49-F238E27FC236}">
                    <a16:creationId xmlns:a16="http://schemas.microsoft.com/office/drawing/2014/main" id="{7A1E9739-5A29-405D-B92A-764198BD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494862-9852-4B1A-BE33-AD8D4E4B4F07}"/>
                  </a:ext>
                </a:extLst>
              </p:cNvPr>
              <p:cNvSpPr/>
              <p:nvPr/>
            </p:nvSpPr>
            <p:spPr>
              <a:xfrm>
                <a:off x="1688376" y="2636182"/>
                <a:ext cx="926600" cy="280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01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7DDCE-9E0E-4561-B549-F99B2BA0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31824D-A80B-4747-9621-E9D9BA31E2A9}"/>
                </a:ext>
              </a:extLst>
            </p:cNvPr>
            <p:cNvSpPr/>
            <p:nvPr/>
          </p:nvSpPr>
          <p:spPr>
            <a:xfrm>
              <a:off x="2260741" y="2738273"/>
              <a:ext cx="487634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0EDF8E-F72A-4480-B75D-2FA0AB198936}"/>
                </a:ext>
              </a:extLst>
            </p:cNvPr>
            <p:cNvSpPr/>
            <p:nvPr/>
          </p:nvSpPr>
          <p:spPr>
            <a:xfrm>
              <a:off x="3116512" y="2738273"/>
              <a:ext cx="443198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CB69020B-2A85-4D0C-8560-735538DF7B36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E3654D9C-9CC1-42F7-BC86-0540993D6C9F}"/>
              </a:ext>
            </a:extLst>
          </p:cNvPr>
          <p:cNvSpPr/>
          <p:nvPr/>
        </p:nvSpPr>
        <p:spPr>
          <a:xfrm>
            <a:off x="1799740" y="2206356"/>
            <a:ext cx="149598" cy="227515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6A3FA-7142-4BD2-B87E-145905E3F9E6}"/>
              </a:ext>
            </a:extLst>
          </p:cNvPr>
          <p:cNvSpPr/>
          <p:nvPr/>
        </p:nvSpPr>
        <p:spPr bwMode="auto">
          <a:xfrm>
            <a:off x="138716" y="3045964"/>
            <a:ext cx="2396290" cy="127026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Sources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AA6D4-367C-4C3F-BFE5-B5597FC05C87}"/>
              </a:ext>
            </a:extLst>
          </p:cNvPr>
          <p:cNvSpPr/>
          <p:nvPr/>
        </p:nvSpPr>
        <p:spPr bwMode="auto">
          <a:xfrm>
            <a:off x="61795" y="1715322"/>
            <a:ext cx="2570875" cy="26760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Triggers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B5D00-0BA7-4193-A980-F7E73AB523B2}"/>
              </a:ext>
            </a:extLst>
          </p:cNvPr>
          <p:cNvCxnSpPr>
            <a:cxnSpLocks/>
            <a:stCxn id="19" idx="3"/>
            <a:endCxn id="161" idx="1"/>
          </p:cNvCxnSpPr>
          <p:nvPr/>
        </p:nvCxnSpPr>
        <p:spPr>
          <a:xfrm>
            <a:off x="2535006" y="3681097"/>
            <a:ext cx="524604" cy="612619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2D2394-6FD3-4F4A-A909-3DCB0E44DE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12991" y="2947087"/>
            <a:ext cx="1035836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1D0790-51F8-4E46-BA6E-6F69B3630B46}"/>
              </a:ext>
            </a:extLst>
          </p:cNvPr>
          <p:cNvGrpSpPr/>
          <p:nvPr/>
        </p:nvGrpSpPr>
        <p:grpSpPr>
          <a:xfrm>
            <a:off x="4562480" y="2521832"/>
            <a:ext cx="850511" cy="963827"/>
            <a:chOff x="5076190" y="2209973"/>
            <a:chExt cx="1828541" cy="207216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0C27ED0-00A4-44C8-9AA4-EE1F63754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6190" y="2209973"/>
              <a:ext cx="1828541" cy="18285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423080-4271-4326-ADEE-158859AF0D7E}"/>
                </a:ext>
              </a:extLst>
            </p:cNvPr>
            <p:cNvSpPr/>
            <p:nvPr/>
          </p:nvSpPr>
          <p:spPr>
            <a:xfrm>
              <a:off x="5443418" y="3912805"/>
              <a:ext cx="1103829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dirty="0">
                  <a:solidFill>
                    <a:sysClr val="windowText" lastClr="000000"/>
                  </a:solidFill>
                  <a:latin typeface="Calibri" panose="020F0502020204030204"/>
                </a:rPr>
                <a:t>ACR Tasks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3C37F-7C3F-4A69-A232-F9E0A12F2212}"/>
              </a:ext>
            </a:extLst>
          </p:cNvPr>
          <p:cNvSpPr/>
          <p:nvPr/>
        </p:nvSpPr>
        <p:spPr>
          <a:xfrm>
            <a:off x="6803704" y="3351881"/>
            <a:ext cx="56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ACR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95844-25D8-49BB-86AE-6E3F4419EECC}"/>
              </a:ext>
            </a:extLst>
          </p:cNvPr>
          <p:cNvSpPr/>
          <p:nvPr/>
        </p:nvSpPr>
        <p:spPr>
          <a:xfrm>
            <a:off x="10423824" y="6492875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  <a:hlinkClick r:id="rId9"/>
              </a:rPr>
              <a:t>aka.ms/acr/tasks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1896DAF-81D7-4B0B-8395-37BB380DF279}"/>
              </a:ext>
            </a:extLst>
          </p:cNvPr>
          <p:cNvGraphicFramePr>
            <a:graphicFrameLocks noGrp="1"/>
          </p:cNvGraphicFramePr>
          <p:nvPr/>
        </p:nvGraphicFramePr>
        <p:xfrm>
          <a:off x="3127379" y="3947090"/>
          <a:ext cx="3821114" cy="88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55">
                  <a:extLst>
                    <a:ext uri="{9D8B030D-6E8A-4147-A177-3AD203B41FA5}">
                      <a16:colId xmlns:a16="http://schemas.microsoft.com/office/drawing/2014/main" val="3591132"/>
                    </a:ext>
                  </a:extLst>
                </a:gridCol>
                <a:gridCol w="682943">
                  <a:extLst>
                    <a:ext uri="{9D8B030D-6E8A-4147-A177-3AD203B41FA5}">
                      <a16:colId xmlns:a16="http://schemas.microsoft.com/office/drawing/2014/main" val="124438057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884783115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267552172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3491882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Run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 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99466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1b07de9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dotnet/core/runtime:2.2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fb443951f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129143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dd2g98d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node:11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2557e3c07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41722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A3z1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Wfl202k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java:9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20ga038a0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954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87441-A37C-4E68-99F3-CC21E36E4AE5}"/>
              </a:ext>
            </a:extLst>
          </p:cNvPr>
          <p:cNvGrpSpPr/>
          <p:nvPr/>
        </p:nvGrpSpPr>
        <p:grpSpPr>
          <a:xfrm>
            <a:off x="11025042" y="1407096"/>
            <a:ext cx="1087808" cy="768869"/>
            <a:chOff x="2361586" y="6252336"/>
            <a:chExt cx="1087962" cy="76897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75CB991-5D3C-4682-8D9F-EF580DFC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7F567-0933-4492-BFF2-6B989B645F03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Central US</a:t>
              </a:r>
            </a:p>
          </p:txBody>
        </p:sp>
      </p:grp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EBED6B1E-AABB-4FBF-9EDF-3CB94F40DC8C}"/>
              </a:ext>
            </a:extLst>
          </p:cNvPr>
          <p:cNvSpPr/>
          <p:nvPr/>
        </p:nvSpPr>
        <p:spPr>
          <a:xfrm>
            <a:off x="6845131" y="2183657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0" name="Picture 14" descr="Related image">
            <a:extLst>
              <a:ext uri="{FF2B5EF4-FFF2-40B4-BE49-F238E27FC236}">
                <a16:creationId xmlns:a16="http://schemas.microsoft.com/office/drawing/2014/main" id="{A5040B65-D763-4DEF-8E39-F6B8FFE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38" y="2260967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9EFD237-8770-45CC-8148-DDB4ECE56E24}"/>
              </a:ext>
            </a:extLst>
          </p:cNvPr>
          <p:cNvGrpSpPr/>
          <p:nvPr/>
        </p:nvGrpSpPr>
        <p:grpSpPr>
          <a:xfrm>
            <a:off x="6012472" y="1370706"/>
            <a:ext cx="2151934" cy="560867"/>
            <a:chOff x="6095774" y="4099217"/>
            <a:chExt cx="2151934" cy="5608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DBC1E-9CEA-4AEB-9CFF-83A64DB14B0B}"/>
                </a:ext>
              </a:extLst>
            </p:cNvPr>
            <p:cNvSpPr/>
            <p:nvPr/>
          </p:nvSpPr>
          <p:spPr bwMode="auto">
            <a:xfrm>
              <a:off x="6095774" y="4099217"/>
              <a:ext cx="2151934" cy="560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 Scanners</a:t>
              </a:r>
            </a:p>
          </p:txBody>
        </p:sp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612B7789-B34B-4553-9796-4614B0EE6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384" y="4361057"/>
              <a:ext cx="1000458" cy="241051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/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359FAB-F8FB-448D-BD85-D55B7C97CF88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6767664" y="1947553"/>
            <a:ext cx="1" cy="31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2B7347-6F2C-4DD5-96B6-60704B0A8D1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088439" y="1931573"/>
            <a:ext cx="0" cy="69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04DEF-F24D-4BEF-974F-BF92CFF8856B}"/>
              </a:ext>
            </a:extLst>
          </p:cNvPr>
          <p:cNvSpPr/>
          <p:nvPr/>
        </p:nvSpPr>
        <p:spPr bwMode="auto">
          <a:xfrm>
            <a:off x="8167223" y="2785018"/>
            <a:ext cx="1005666" cy="110183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Regionalized Webhooks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342C24-090A-4AA0-9F91-1905F345C0E0}"/>
              </a:ext>
            </a:extLst>
          </p:cNvPr>
          <p:cNvGrpSpPr/>
          <p:nvPr/>
        </p:nvGrpSpPr>
        <p:grpSpPr>
          <a:xfrm>
            <a:off x="8288075" y="3220929"/>
            <a:ext cx="932628" cy="620883"/>
            <a:chOff x="9547795" y="3278594"/>
            <a:chExt cx="932628" cy="62088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16DBA9-15FD-42BB-A729-5374BDFB7D70}"/>
                </a:ext>
              </a:extLst>
            </p:cNvPr>
            <p:cNvGrpSpPr/>
            <p:nvPr/>
          </p:nvGrpSpPr>
          <p:grpSpPr>
            <a:xfrm>
              <a:off x="9547795" y="3278594"/>
              <a:ext cx="930811" cy="156040"/>
              <a:chOff x="8192864" y="3156638"/>
              <a:chExt cx="930811" cy="1560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55D489-556D-4C57-8825-A2027E104B4D}"/>
                  </a:ext>
                </a:extLst>
              </p:cNvPr>
              <p:cNvSpPr/>
              <p:nvPr/>
            </p:nvSpPr>
            <p:spPr>
              <a:xfrm>
                <a:off x="8192864" y="3156638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Central US</a:t>
                </a: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E3B5C1F2-F05E-42DD-9EA0-BAA93823A89F}"/>
                  </a:ext>
                </a:extLst>
              </p:cNvPr>
              <p:cNvSpPr/>
              <p:nvPr/>
            </p:nvSpPr>
            <p:spPr>
              <a:xfrm>
                <a:off x="9049451" y="3156638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2FE953-6E9B-40EA-B9E9-FD71A3AB1A2B}"/>
                </a:ext>
              </a:extLst>
            </p:cNvPr>
            <p:cNvGrpSpPr/>
            <p:nvPr/>
          </p:nvGrpSpPr>
          <p:grpSpPr>
            <a:xfrm>
              <a:off x="9547795" y="3432828"/>
              <a:ext cx="930811" cy="156040"/>
              <a:chOff x="8192864" y="3316310"/>
              <a:chExt cx="930811" cy="15604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B22861-2ADB-4CAA-BAF6-E02B8868784B}"/>
                  </a:ext>
                </a:extLst>
              </p:cNvPr>
              <p:cNvSpPr/>
              <p:nvPr/>
            </p:nvSpPr>
            <p:spPr>
              <a:xfrm>
                <a:off x="8192864" y="3316310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West Europe</a:t>
                </a:r>
              </a:p>
            </p:txBody>
          </p:sp>
          <p:sp>
            <p:nvSpPr>
              <p:cNvPr id="81" name="Lightning Bolt 80">
                <a:extLst>
                  <a:ext uri="{FF2B5EF4-FFF2-40B4-BE49-F238E27FC236}">
                    <a16:creationId xmlns:a16="http://schemas.microsoft.com/office/drawing/2014/main" id="{03437CD0-FF52-4D0D-B28D-0A1447848FE2}"/>
                  </a:ext>
                </a:extLst>
              </p:cNvPr>
              <p:cNvSpPr/>
              <p:nvPr/>
            </p:nvSpPr>
            <p:spPr>
              <a:xfrm>
                <a:off x="9049451" y="3316310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1014FC0-5215-474C-961B-364668DD80A4}"/>
                </a:ext>
              </a:extLst>
            </p:cNvPr>
            <p:cNvGrpSpPr/>
            <p:nvPr/>
          </p:nvGrpSpPr>
          <p:grpSpPr>
            <a:xfrm>
              <a:off x="9547795" y="3587397"/>
              <a:ext cx="930811" cy="156040"/>
              <a:chOff x="8192864" y="3470459"/>
              <a:chExt cx="930811" cy="15604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59046BB-F661-463D-B087-1660EE7B2A89}"/>
                  </a:ext>
                </a:extLst>
              </p:cNvPr>
              <p:cNvSpPr/>
              <p:nvPr/>
            </p:nvSpPr>
            <p:spPr>
              <a:xfrm>
                <a:off x="8192864" y="3470459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Brazil South</a:t>
                </a:r>
              </a:p>
            </p:txBody>
          </p:sp>
          <p:sp>
            <p:nvSpPr>
              <p:cNvPr id="82" name="Lightning Bolt 81">
                <a:extLst>
                  <a:ext uri="{FF2B5EF4-FFF2-40B4-BE49-F238E27FC236}">
                    <a16:creationId xmlns:a16="http://schemas.microsoft.com/office/drawing/2014/main" id="{73494943-C0F1-4835-AAD8-D4F0DA4CCB84}"/>
                  </a:ext>
                </a:extLst>
              </p:cNvPr>
              <p:cNvSpPr/>
              <p:nvPr/>
            </p:nvSpPr>
            <p:spPr>
              <a:xfrm>
                <a:off x="9049451" y="3470459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742600-AEB8-4B89-8840-ABA6970D0B4C}"/>
                </a:ext>
              </a:extLst>
            </p:cNvPr>
            <p:cNvGrpSpPr/>
            <p:nvPr/>
          </p:nvGrpSpPr>
          <p:grpSpPr>
            <a:xfrm>
              <a:off x="9547795" y="3743437"/>
              <a:ext cx="932628" cy="156040"/>
              <a:chOff x="8192864" y="3628315"/>
              <a:chExt cx="932628" cy="15604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67994B-C7D4-47B7-9809-86C995D6D701}"/>
                  </a:ext>
                </a:extLst>
              </p:cNvPr>
              <p:cNvSpPr/>
              <p:nvPr/>
            </p:nvSpPr>
            <p:spPr>
              <a:xfrm>
                <a:off x="8192864" y="3628315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Australia East</a:t>
                </a:r>
              </a:p>
            </p:txBody>
          </p:sp>
          <p:sp>
            <p:nvSpPr>
              <p:cNvPr id="83" name="Lightning Bolt 82">
                <a:extLst>
                  <a:ext uri="{FF2B5EF4-FFF2-40B4-BE49-F238E27FC236}">
                    <a16:creationId xmlns:a16="http://schemas.microsoft.com/office/drawing/2014/main" id="{128E3947-253A-44E4-AA79-BC2C710AF160}"/>
                  </a:ext>
                </a:extLst>
              </p:cNvPr>
              <p:cNvSpPr/>
              <p:nvPr/>
            </p:nvSpPr>
            <p:spPr>
              <a:xfrm>
                <a:off x="9051268" y="3628315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07C7E9-ED09-4842-8D3D-201E98433159}"/>
              </a:ext>
            </a:extLst>
          </p:cNvPr>
          <p:cNvGrpSpPr/>
          <p:nvPr/>
        </p:nvGrpSpPr>
        <p:grpSpPr>
          <a:xfrm>
            <a:off x="11025042" y="2260967"/>
            <a:ext cx="1087808" cy="768869"/>
            <a:chOff x="2361586" y="6252336"/>
            <a:chExt cx="1087962" cy="76897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35BAF12-3F42-435A-B7AB-B286228C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6E7DFE-F7D3-4236-BF3D-C95447E23A8D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West Europe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386B10-795A-4AFF-BFE8-E13512EEBC41}"/>
              </a:ext>
            </a:extLst>
          </p:cNvPr>
          <p:cNvGrpSpPr/>
          <p:nvPr/>
        </p:nvGrpSpPr>
        <p:grpSpPr>
          <a:xfrm>
            <a:off x="11025042" y="3114838"/>
            <a:ext cx="1087808" cy="768869"/>
            <a:chOff x="2361586" y="6252336"/>
            <a:chExt cx="1087962" cy="76897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87577DE-E54F-4A20-872B-71F9ADC1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1A28DB-DAE2-4BA6-BCAF-B98BD33EAA2B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Brazil South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04013E-9ECC-4CB2-A5D7-BE3C4F693667}"/>
              </a:ext>
            </a:extLst>
          </p:cNvPr>
          <p:cNvGrpSpPr/>
          <p:nvPr/>
        </p:nvGrpSpPr>
        <p:grpSpPr>
          <a:xfrm>
            <a:off x="11025042" y="3968710"/>
            <a:ext cx="1087808" cy="768869"/>
            <a:chOff x="2361586" y="6252336"/>
            <a:chExt cx="1087962" cy="768979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B45556-8EF6-4650-8066-BEA602EF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D301BB-DF1D-4F37-9F16-F1C8677270E2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Australia East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477CC0-FAB9-4F57-90F2-463BA472D7FA}"/>
              </a:ext>
            </a:extLst>
          </p:cNvPr>
          <p:cNvCxnSpPr>
            <a:cxnSpLocks/>
          </p:cNvCxnSpPr>
          <p:nvPr/>
        </p:nvCxnSpPr>
        <p:spPr>
          <a:xfrm>
            <a:off x="7443368" y="2865053"/>
            <a:ext cx="73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ightning Bolt 106">
            <a:extLst>
              <a:ext uri="{FF2B5EF4-FFF2-40B4-BE49-F238E27FC236}">
                <a16:creationId xmlns:a16="http://schemas.microsoft.com/office/drawing/2014/main" id="{F950D23C-C8F8-4612-90DB-FECD09B1CDE9}"/>
              </a:ext>
            </a:extLst>
          </p:cNvPr>
          <p:cNvSpPr/>
          <p:nvPr/>
        </p:nvSpPr>
        <p:spPr>
          <a:xfrm>
            <a:off x="7373230" y="2697150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73A897F-0E06-493B-B25C-8F5845AA1061}"/>
              </a:ext>
            </a:extLst>
          </p:cNvPr>
          <p:cNvSpPr/>
          <p:nvPr/>
        </p:nvSpPr>
        <p:spPr>
          <a:xfrm>
            <a:off x="7394520" y="2514311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Image/Chart </a:t>
            </a:r>
            <a:br>
              <a:rPr lang="en-US" sz="800" dirty="0">
                <a:solidFill>
                  <a:sysClr val="windowText" lastClr="000000"/>
                </a:solidFill>
              </a:rPr>
            </a:br>
            <a:r>
              <a:rPr lang="en-US" sz="800" dirty="0">
                <a:solidFill>
                  <a:sysClr val="windowText" lastClr="000000"/>
                </a:solidFill>
              </a:rPr>
              <a:t>Push Webhooks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7B4DA9F-A857-4396-B9C8-EC0FC5620606}"/>
              </a:ext>
            </a:extLst>
          </p:cNvPr>
          <p:cNvSpPr/>
          <p:nvPr/>
        </p:nvSpPr>
        <p:spPr>
          <a:xfrm>
            <a:off x="9451450" y="3134459"/>
            <a:ext cx="1202113" cy="75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Pipelines CD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0A6DFB3-7800-4E41-891B-A04AAFCF1B10}"/>
              </a:ext>
            </a:extLst>
          </p:cNvPr>
          <p:cNvCxnSpPr>
            <a:cxnSpLocks/>
          </p:cNvCxnSpPr>
          <p:nvPr/>
        </p:nvCxnSpPr>
        <p:spPr>
          <a:xfrm>
            <a:off x="9204968" y="3272224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4623009-827C-4D1B-8A28-B6BDA508D90F}"/>
              </a:ext>
            </a:extLst>
          </p:cNvPr>
          <p:cNvCxnSpPr>
            <a:cxnSpLocks/>
          </p:cNvCxnSpPr>
          <p:nvPr/>
        </p:nvCxnSpPr>
        <p:spPr>
          <a:xfrm>
            <a:off x="9204968" y="3429715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5F6DC9E-4B18-445D-B896-8D89862AE59C}"/>
              </a:ext>
            </a:extLst>
          </p:cNvPr>
          <p:cNvCxnSpPr>
            <a:cxnSpLocks/>
          </p:cNvCxnSpPr>
          <p:nvPr/>
        </p:nvCxnSpPr>
        <p:spPr>
          <a:xfrm>
            <a:off x="9204968" y="3587206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498D917-C929-49BD-97DF-DAA99CCC2543}"/>
              </a:ext>
            </a:extLst>
          </p:cNvPr>
          <p:cNvCxnSpPr>
            <a:cxnSpLocks/>
          </p:cNvCxnSpPr>
          <p:nvPr/>
        </p:nvCxnSpPr>
        <p:spPr>
          <a:xfrm>
            <a:off x="9204968" y="3744698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BBC96A-2C46-4776-BB08-5693ED73601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653563" y="1649981"/>
            <a:ext cx="595309" cy="157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17CAE4-CC70-48BF-87DF-046B0A856DD2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0653563" y="2503852"/>
            <a:ext cx="595309" cy="83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191717-C932-434E-974E-41749FE8FF5F}"/>
              </a:ext>
            </a:extLst>
          </p:cNvPr>
          <p:cNvCxnSpPr>
            <a:cxnSpLocks/>
            <a:stCxn id="111" idx="3"/>
            <a:endCxn id="94" idx="1"/>
          </p:cNvCxnSpPr>
          <p:nvPr/>
        </p:nvCxnSpPr>
        <p:spPr>
          <a:xfrm flipV="1">
            <a:off x="10653563" y="3357723"/>
            <a:ext cx="595309" cy="15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065CB1E-8663-4B77-A0E3-2B402DC8FED4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0653563" y="3685609"/>
            <a:ext cx="595309" cy="52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2" descr="https://ngeor.files.wordpress.com/2017/11/helm-small.png">
            <a:extLst>
              <a:ext uri="{FF2B5EF4-FFF2-40B4-BE49-F238E27FC236}">
                <a16:creationId xmlns:a16="http://schemas.microsoft.com/office/drawing/2014/main" id="{2EA82035-9380-46AF-84AA-26EF7418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5" y="2614888"/>
            <a:ext cx="297717" cy="3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 descr="A picture containing building, indoor&#10;&#10;Description automatically generated">
            <a:extLst>
              <a:ext uri="{FF2B5EF4-FFF2-40B4-BE49-F238E27FC236}">
                <a16:creationId xmlns:a16="http://schemas.microsoft.com/office/drawing/2014/main" id="{64D10978-B987-4DFF-9446-BF5AF12443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23" y="3002109"/>
            <a:ext cx="339215" cy="250373"/>
          </a:xfrm>
          <a:prstGeom prst="rect">
            <a:avLst/>
          </a:prstGeom>
        </p:spPr>
      </p:pic>
      <p:pic>
        <p:nvPicPr>
          <p:cNvPr id="1026" name="Picture 2" descr="Image result for azure pipelines logo">
            <a:extLst>
              <a:ext uri="{FF2B5EF4-FFF2-40B4-BE49-F238E27FC236}">
                <a16:creationId xmlns:a16="http://schemas.microsoft.com/office/drawing/2014/main" id="{5C57C9DA-8905-4201-BB10-FE41D2BC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06" y="3552333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repos">
            <a:extLst>
              <a:ext uri="{FF2B5EF4-FFF2-40B4-BE49-F238E27FC236}">
                <a16:creationId xmlns:a16="http://schemas.microsoft.com/office/drawing/2014/main" id="{989A9DD8-C527-4C4F-872D-2C26B3D5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9" y="2271568"/>
            <a:ext cx="422195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DFC6B47-2CB1-4D65-A23E-EE231775B92F}"/>
              </a:ext>
            </a:extLst>
          </p:cNvPr>
          <p:cNvSpPr/>
          <p:nvPr/>
        </p:nvSpPr>
        <p:spPr>
          <a:xfrm>
            <a:off x="240054" y="2657385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/>
              </a:rPr>
              <a:t>Github</a:t>
            </a:r>
            <a:endParaRPr lang="en-US" sz="12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4CD8AEA-4D07-4217-9A56-06D9535BB0C1}"/>
              </a:ext>
            </a:extLst>
          </p:cNvPr>
          <p:cNvSpPr/>
          <p:nvPr/>
        </p:nvSpPr>
        <p:spPr>
          <a:xfrm>
            <a:off x="857490" y="2652796"/>
            <a:ext cx="958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>
                <a:solidFill>
                  <a:sysClr val="windowText" lastClr="000000"/>
                </a:solidFill>
                <a:latin typeface="Calibri" panose="020F0502020204030204"/>
              </a:rPr>
              <a:t>Azure Repos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C7B83F2-89F8-4FDE-8988-A41F75389070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2038975" y="2521832"/>
            <a:ext cx="2948761" cy="63826"/>
          </a:xfrm>
          <a:prstGeom prst="curvedConnector4">
            <a:avLst>
              <a:gd name="adj1" fmla="val 23288"/>
              <a:gd name="adj2" fmla="val 738782"/>
            </a:avLst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64477-35F1-40CB-9CBD-985FBF8CD889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3811682" y="2962906"/>
            <a:ext cx="766616" cy="734979"/>
          </a:xfrm>
          <a:prstGeom prst="curvedConnector2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AC53340-D2FD-4DD1-AAA9-62915F9A227E}"/>
              </a:ext>
            </a:extLst>
          </p:cNvPr>
          <p:cNvSpPr/>
          <p:nvPr/>
        </p:nvSpPr>
        <p:spPr bwMode="auto">
          <a:xfrm>
            <a:off x="3059610" y="3713702"/>
            <a:ext cx="3953521" cy="1160027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Tracking</a:t>
            </a:r>
          </a:p>
        </p:txBody>
      </p:sp>
    </p:spTree>
    <p:extLst>
      <p:ext uri="{BB962C8B-B14F-4D97-AF65-F5344CB8AC3E}">
        <p14:creationId xmlns:p14="http://schemas.microsoft.com/office/powerpoint/2010/main" val="1451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808-AED0-433B-876A-E72AABE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ACR Tasks: Break The Loop – OS &amp; FX Patching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CEE91-F0DF-46AD-B902-3E292FF1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" y="2260967"/>
            <a:ext cx="431527" cy="4287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F667EA-1A52-4781-9BF9-0134AA1A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827" y="2430270"/>
            <a:ext cx="1150026" cy="1150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A30C8F-9165-4C93-8337-A656C05C6DF1}"/>
              </a:ext>
            </a:extLst>
          </p:cNvPr>
          <p:cNvGrpSpPr/>
          <p:nvPr/>
        </p:nvGrpSpPr>
        <p:grpSpPr>
          <a:xfrm>
            <a:off x="138714" y="3496154"/>
            <a:ext cx="2062492" cy="707060"/>
            <a:chOff x="910094" y="2049251"/>
            <a:chExt cx="2875822" cy="98588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0407EA0-411E-4494-AC96-3496A229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1470DF-978B-4327-9B56-8E24C4D5A997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6965"/>
              <a:chOff x="1577773" y="2029935"/>
              <a:chExt cx="1144645" cy="886965"/>
            </a:xfrm>
          </p:grpSpPr>
          <p:pic>
            <p:nvPicPr>
              <p:cNvPr id="16" name="Picture 15" descr="Image result for docker hub logo">
                <a:extLst>
                  <a:ext uri="{FF2B5EF4-FFF2-40B4-BE49-F238E27FC236}">
                    <a16:creationId xmlns:a16="http://schemas.microsoft.com/office/drawing/2014/main" id="{7A1E9739-5A29-405D-B92A-764198BD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494862-9852-4B1A-BE33-AD8D4E4B4F07}"/>
                  </a:ext>
                </a:extLst>
              </p:cNvPr>
              <p:cNvSpPr/>
              <p:nvPr/>
            </p:nvSpPr>
            <p:spPr>
              <a:xfrm>
                <a:off x="1688376" y="2636182"/>
                <a:ext cx="926600" cy="280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01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7DDCE-9E0E-4561-B549-F99B2BA0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31824D-A80B-4747-9621-E9D9BA31E2A9}"/>
                </a:ext>
              </a:extLst>
            </p:cNvPr>
            <p:cNvSpPr/>
            <p:nvPr/>
          </p:nvSpPr>
          <p:spPr>
            <a:xfrm>
              <a:off x="2260741" y="2738273"/>
              <a:ext cx="487634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0EDF8E-F72A-4480-B75D-2FA0AB198936}"/>
                </a:ext>
              </a:extLst>
            </p:cNvPr>
            <p:cNvSpPr/>
            <p:nvPr/>
          </p:nvSpPr>
          <p:spPr>
            <a:xfrm>
              <a:off x="3116512" y="2738273"/>
              <a:ext cx="443198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CB69020B-2A85-4D0C-8560-735538DF7B36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E3654D9C-9CC1-42F7-BC86-0540993D6C9F}"/>
              </a:ext>
            </a:extLst>
          </p:cNvPr>
          <p:cNvSpPr/>
          <p:nvPr/>
        </p:nvSpPr>
        <p:spPr>
          <a:xfrm>
            <a:off x="1799740" y="2206356"/>
            <a:ext cx="149598" cy="227515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6A3FA-7142-4BD2-B87E-145905E3F9E6}"/>
              </a:ext>
            </a:extLst>
          </p:cNvPr>
          <p:cNvSpPr/>
          <p:nvPr/>
        </p:nvSpPr>
        <p:spPr bwMode="auto">
          <a:xfrm>
            <a:off x="138716" y="3045964"/>
            <a:ext cx="2396290" cy="127026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Sources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AA6D4-367C-4C3F-BFE5-B5597FC05C87}"/>
              </a:ext>
            </a:extLst>
          </p:cNvPr>
          <p:cNvSpPr/>
          <p:nvPr/>
        </p:nvSpPr>
        <p:spPr bwMode="auto">
          <a:xfrm>
            <a:off x="61795" y="1715322"/>
            <a:ext cx="2570875" cy="26760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Triggers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B5D00-0BA7-4193-A980-F7E73AB523B2}"/>
              </a:ext>
            </a:extLst>
          </p:cNvPr>
          <p:cNvCxnSpPr>
            <a:cxnSpLocks/>
            <a:stCxn id="19" idx="3"/>
            <a:endCxn id="161" idx="1"/>
          </p:cNvCxnSpPr>
          <p:nvPr/>
        </p:nvCxnSpPr>
        <p:spPr>
          <a:xfrm>
            <a:off x="2535006" y="3681097"/>
            <a:ext cx="524604" cy="612619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2D2394-6FD3-4F4A-A909-3DCB0E44DE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12991" y="2947087"/>
            <a:ext cx="1035836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1D0790-51F8-4E46-BA6E-6F69B3630B46}"/>
              </a:ext>
            </a:extLst>
          </p:cNvPr>
          <p:cNvGrpSpPr/>
          <p:nvPr/>
        </p:nvGrpSpPr>
        <p:grpSpPr>
          <a:xfrm>
            <a:off x="4562480" y="2521832"/>
            <a:ext cx="850511" cy="963827"/>
            <a:chOff x="5076190" y="2209973"/>
            <a:chExt cx="1828541" cy="207216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0C27ED0-00A4-44C8-9AA4-EE1F63754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6190" y="2209973"/>
              <a:ext cx="1828541" cy="18285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423080-4271-4326-ADEE-158859AF0D7E}"/>
                </a:ext>
              </a:extLst>
            </p:cNvPr>
            <p:cNvSpPr/>
            <p:nvPr/>
          </p:nvSpPr>
          <p:spPr>
            <a:xfrm>
              <a:off x="5443418" y="3912805"/>
              <a:ext cx="1103829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dirty="0">
                  <a:solidFill>
                    <a:sysClr val="windowText" lastClr="000000"/>
                  </a:solidFill>
                  <a:latin typeface="Calibri" panose="020F0502020204030204"/>
                </a:rPr>
                <a:t>ACR Tasks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3C37F-7C3F-4A69-A232-F9E0A12F2212}"/>
              </a:ext>
            </a:extLst>
          </p:cNvPr>
          <p:cNvSpPr/>
          <p:nvPr/>
        </p:nvSpPr>
        <p:spPr>
          <a:xfrm>
            <a:off x="6803704" y="3351881"/>
            <a:ext cx="56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ACR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95844-25D8-49BB-86AE-6E3F4419EECC}"/>
              </a:ext>
            </a:extLst>
          </p:cNvPr>
          <p:cNvSpPr/>
          <p:nvPr/>
        </p:nvSpPr>
        <p:spPr>
          <a:xfrm>
            <a:off x="10423824" y="6492875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  <a:hlinkClick r:id="rId9"/>
              </a:rPr>
              <a:t>aka.ms/acr/tasks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1896DAF-81D7-4B0B-8395-37BB380DF279}"/>
              </a:ext>
            </a:extLst>
          </p:cNvPr>
          <p:cNvGraphicFramePr>
            <a:graphicFrameLocks noGrp="1"/>
          </p:cNvGraphicFramePr>
          <p:nvPr/>
        </p:nvGraphicFramePr>
        <p:xfrm>
          <a:off x="3127379" y="3947090"/>
          <a:ext cx="3821114" cy="88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55">
                  <a:extLst>
                    <a:ext uri="{9D8B030D-6E8A-4147-A177-3AD203B41FA5}">
                      <a16:colId xmlns:a16="http://schemas.microsoft.com/office/drawing/2014/main" val="3591132"/>
                    </a:ext>
                  </a:extLst>
                </a:gridCol>
                <a:gridCol w="682943">
                  <a:extLst>
                    <a:ext uri="{9D8B030D-6E8A-4147-A177-3AD203B41FA5}">
                      <a16:colId xmlns:a16="http://schemas.microsoft.com/office/drawing/2014/main" val="124438057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884783115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267552172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3491882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Run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 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99466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1b07de9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dotnet/core/runtime:2.2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fb443951f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129143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dd2g98d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node:11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2557e3c07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41722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A3z1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Wfl202k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java:9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20ga038a0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954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87441-A37C-4E68-99F3-CC21E36E4AE5}"/>
              </a:ext>
            </a:extLst>
          </p:cNvPr>
          <p:cNvGrpSpPr/>
          <p:nvPr/>
        </p:nvGrpSpPr>
        <p:grpSpPr>
          <a:xfrm>
            <a:off x="11025042" y="1407096"/>
            <a:ext cx="1087808" cy="768869"/>
            <a:chOff x="2361586" y="6252336"/>
            <a:chExt cx="1087962" cy="76897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75CB991-5D3C-4682-8D9F-EF580DFC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7F567-0933-4492-BFF2-6B989B645F03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Central US</a:t>
              </a:r>
            </a:p>
          </p:txBody>
        </p:sp>
      </p:grp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EBED6B1E-AABB-4FBF-9EDF-3CB94F40DC8C}"/>
              </a:ext>
            </a:extLst>
          </p:cNvPr>
          <p:cNvSpPr/>
          <p:nvPr/>
        </p:nvSpPr>
        <p:spPr>
          <a:xfrm>
            <a:off x="6845131" y="2183657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0" name="Picture 14" descr="Related image">
            <a:extLst>
              <a:ext uri="{FF2B5EF4-FFF2-40B4-BE49-F238E27FC236}">
                <a16:creationId xmlns:a16="http://schemas.microsoft.com/office/drawing/2014/main" id="{A5040B65-D763-4DEF-8E39-F6B8FFE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38" y="2260967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9EFD237-8770-45CC-8148-DDB4ECE56E24}"/>
              </a:ext>
            </a:extLst>
          </p:cNvPr>
          <p:cNvGrpSpPr/>
          <p:nvPr/>
        </p:nvGrpSpPr>
        <p:grpSpPr>
          <a:xfrm>
            <a:off x="6012472" y="1370706"/>
            <a:ext cx="2151934" cy="560867"/>
            <a:chOff x="6095774" y="4099217"/>
            <a:chExt cx="2151934" cy="5608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DBC1E-9CEA-4AEB-9CFF-83A64DB14B0B}"/>
                </a:ext>
              </a:extLst>
            </p:cNvPr>
            <p:cNvSpPr/>
            <p:nvPr/>
          </p:nvSpPr>
          <p:spPr bwMode="auto">
            <a:xfrm>
              <a:off x="6095774" y="4099217"/>
              <a:ext cx="2151934" cy="560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 Scanners</a:t>
              </a:r>
            </a:p>
          </p:txBody>
        </p:sp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612B7789-B34B-4553-9796-4614B0EE6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384" y="4361057"/>
              <a:ext cx="1000458" cy="241051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/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359FAB-F8FB-448D-BD85-D55B7C97CF88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6767664" y="1947553"/>
            <a:ext cx="1" cy="31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2B7347-6F2C-4DD5-96B6-60704B0A8D1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088439" y="1931573"/>
            <a:ext cx="0" cy="69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04DEF-F24D-4BEF-974F-BF92CFF8856B}"/>
              </a:ext>
            </a:extLst>
          </p:cNvPr>
          <p:cNvSpPr/>
          <p:nvPr/>
        </p:nvSpPr>
        <p:spPr bwMode="auto">
          <a:xfrm>
            <a:off x="8167223" y="2785018"/>
            <a:ext cx="1005666" cy="110183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Regionalized Webhooks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342C24-090A-4AA0-9F91-1905F345C0E0}"/>
              </a:ext>
            </a:extLst>
          </p:cNvPr>
          <p:cNvGrpSpPr/>
          <p:nvPr/>
        </p:nvGrpSpPr>
        <p:grpSpPr>
          <a:xfrm>
            <a:off x="8288075" y="3220929"/>
            <a:ext cx="932628" cy="620883"/>
            <a:chOff x="9547795" y="3278594"/>
            <a:chExt cx="932628" cy="62088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16DBA9-15FD-42BB-A729-5374BDFB7D70}"/>
                </a:ext>
              </a:extLst>
            </p:cNvPr>
            <p:cNvGrpSpPr/>
            <p:nvPr/>
          </p:nvGrpSpPr>
          <p:grpSpPr>
            <a:xfrm>
              <a:off x="9547795" y="3278594"/>
              <a:ext cx="930811" cy="156040"/>
              <a:chOff x="8192864" y="3156638"/>
              <a:chExt cx="930811" cy="1560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55D489-556D-4C57-8825-A2027E104B4D}"/>
                  </a:ext>
                </a:extLst>
              </p:cNvPr>
              <p:cNvSpPr/>
              <p:nvPr/>
            </p:nvSpPr>
            <p:spPr>
              <a:xfrm>
                <a:off x="8192864" y="3156638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Central US</a:t>
                </a: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E3B5C1F2-F05E-42DD-9EA0-BAA93823A89F}"/>
                  </a:ext>
                </a:extLst>
              </p:cNvPr>
              <p:cNvSpPr/>
              <p:nvPr/>
            </p:nvSpPr>
            <p:spPr>
              <a:xfrm>
                <a:off x="9049451" y="3156638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2FE953-6E9B-40EA-B9E9-FD71A3AB1A2B}"/>
                </a:ext>
              </a:extLst>
            </p:cNvPr>
            <p:cNvGrpSpPr/>
            <p:nvPr/>
          </p:nvGrpSpPr>
          <p:grpSpPr>
            <a:xfrm>
              <a:off x="9547795" y="3432828"/>
              <a:ext cx="930811" cy="156040"/>
              <a:chOff x="8192864" y="3316310"/>
              <a:chExt cx="930811" cy="15604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B22861-2ADB-4CAA-BAF6-E02B8868784B}"/>
                  </a:ext>
                </a:extLst>
              </p:cNvPr>
              <p:cNvSpPr/>
              <p:nvPr/>
            </p:nvSpPr>
            <p:spPr>
              <a:xfrm>
                <a:off x="8192864" y="3316310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West Europe</a:t>
                </a:r>
              </a:p>
            </p:txBody>
          </p:sp>
          <p:sp>
            <p:nvSpPr>
              <p:cNvPr id="81" name="Lightning Bolt 80">
                <a:extLst>
                  <a:ext uri="{FF2B5EF4-FFF2-40B4-BE49-F238E27FC236}">
                    <a16:creationId xmlns:a16="http://schemas.microsoft.com/office/drawing/2014/main" id="{03437CD0-FF52-4D0D-B28D-0A1447848FE2}"/>
                  </a:ext>
                </a:extLst>
              </p:cNvPr>
              <p:cNvSpPr/>
              <p:nvPr/>
            </p:nvSpPr>
            <p:spPr>
              <a:xfrm>
                <a:off x="9049451" y="3316310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1014FC0-5215-474C-961B-364668DD80A4}"/>
                </a:ext>
              </a:extLst>
            </p:cNvPr>
            <p:cNvGrpSpPr/>
            <p:nvPr/>
          </p:nvGrpSpPr>
          <p:grpSpPr>
            <a:xfrm>
              <a:off x="9547795" y="3587397"/>
              <a:ext cx="930811" cy="156040"/>
              <a:chOff x="8192864" y="3470459"/>
              <a:chExt cx="930811" cy="15604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59046BB-F661-463D-B087-1660EE7B2A89}"/>
                  </a:ext>
                </a:extLst>
              </p:cNvPr>
              <p:cNvSpPr/>
              <p:nvPr/>
            </p:nvSpPr>
            <p:spPr>
              <a:xfrm>
                <a:off x="8192864" y="3470459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Brazil South</a:t>
                </a:r>
              </a:p>
            </p:txBody>
          </p:sp>
          <p:sp>
            <p:nvSpPr>
              <p:cNvPr id="82" name="Lightning Bolt 81">
                <a:extLst>
                  <a:ext uri="{FF2B5EF4-FFF2-40B4-BE49-F238E27FC236}">
                    <a16:creationId xmlns:a16="http://schemas.microsoft.com/office/drawing/2014/main" id="{73494943-C0F1-4835-AAD8-D4F0DA4CCB84}"/>
                  </a:ext>
                </a:extLst>
              </p:cNvPr>
              <p:cNvSpPr/>
              <p:nvPr/>
            </p:nvSpPr>
            <p:spPr>
              <a:xfrm>
                <a:off x="9049451" y="3470459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742600-AEB8-4B89-8840-ABA6970D0B4C}"/>
                </a:ext>
              </a:extLst>
            </p:cNvPr>
            <p:cNvGrpSpPr/>
            <p:nvPr/>
          </p:nvGrpSpPr>
          <p:grpSpPr>
            <a:xfrm>
              <a:off x="9547795" y="3743437"/>
              <a:ext cx="932628" cy="156040"/>
              <a:chOff x="8192864" y="3628315"/>
              <a:chExt cx="932628" cy="15604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67994B-C7D4-47B7-9809-86C995D6D701}"/>
                  </a:ext>
                </a:extLst>
              </p:cNvPr>
              <p:cNvSpPr/>
              <p:nvPr/>
            </p:nvSpPr>
            <p:spPr>
              <a:xfrm>
                <a:off x="8192864" y="3628315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Australia East</a:t>
                </a:r>
              </a:p>
            </p:txBody>
          </p:sp>
          <p:sp>
            <p:nvSpPr>
              <p:cNvPr id="83" name="Lightning Bolt 82">
                <a:extLst>
                  <a:ext uri="{FF2B5EF4-FFF2-40B4-BE49-F238E27FC236}">
                    <a16:creationId xmlns:a16="http://schemas.microsoft.com/office/drawing/2014/main" id="{128E3947-253A-44E4-AA79-BC2C710AF160}"/>
                  </a:ext>
                </a:extLst>
              </p:cNvPr>
              <p:cNvSpPr/>
              <p:nvPr/>
            </p:nvSpPr>
            <p:spPr>
              <a:xfrm>
                <a:off x="9051268" y="3628315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07C7E9-ED09-4842-8D3D-201E98433159}"/>
              </a:ext>
            </a:extLst>
          </p:cNvPr>
          <p:cNvGrpSpPr/>
          <p:nvPr/>
        </p:nvGrpSpPr>
        <p:grpSpPr>
          <a:xfrm>
            <a:off x="11025042" y="2260967"/>
            <a:ext cx="1087808" cy="768869"/>
            <a:chOff x="2361586" y="6252336"/>
            <a:chExt cx="1087962" cy="76897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35BAF12-3F42-435A-B7AB-B286228C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6E7DFE-F7D3-4236-BF3D-C95447E23A8D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West Europe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386B10-795A-4AFF-BFE8-E13512EEBC41}"/>
              </a:ext>
            </a:extLst>
          </p:cNvPr>
          <p:cNvGrpSpPr/>
          <p:nvPr/>
        </p:nvGrpSpPr>
        <p:grpSpPr>
          <a:xfrm>
            <a:off x="11025042" y="3114838"/>
            <a:ext cx="1087808" cy="768869"/>
            <a:chOff x="2361586" y="6252336"/>
            <a:chExt cx="1087962" cy="76897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87577DE-E54F-4A20-872B-71F9ADC1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1A28DB-DAE2-4BA6-BCAF-B98BD33EAA2B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Brazil South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04013E-9ECC-4CB2-A5D7-BE3C4F693667}"/>
              </a:ext>
            </a:extLst>
          </p:cNvPr>
          <p:cNvGrpSpPr/>
          <p:nvPr/>
        </p:nvGrpSpPr>
        <p:grpSpPr>
          <a:xfrm>
            <a:off x="11025042" y="3968710"/>
            <a:ext cx="1087808" cy="768869"/>
            <a:chOff x="2361586" y="6252336"/>
            <a:chExt cx="1087962" cy="768979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B45556-8EF6-4650-8066-BEA602EF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D301BB-DF1D-4F37-9F16-F1C8677270E2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Australia East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477CC0-FAB9-4F57-90F2-463BA472D7FA}"/>
              </a:ext>
            </a:extLst>
          </p:cNvPr>
          <p:cNvCxnSpPr>
            <a:cxnSpLocks/>
          </p:cNvCxnSpPr>
          <p:nvPr/>
        </p:nvCxnSpPr>
        <p:spPr>
          <a:xfrm>
            <a:off x="7443368" y="2865053"/>
            <a:ext cx="73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ightning Bolt 106">
            <a:extLst>
              <a:ext uri="{FF2B5EF4-FFF2-40B4-BE49-F238E27FC236}">
                <a16:creationId xmlns:a16="http://schemas.microsoft.com/office/drawing/2014/main" id="{F950D23C-C8F8-4612-90DB-FECD09B1CDE9}"/>
              </a:ext>
            </a:extLst>
          </p:cNvPr>
          <p:cNvSpPr/>
          <p:nvPr/>
        </p:nvSpPr>
        <p:spPr>
          <a:xfrm>
            <a:off x="7373230" y="2697150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73A897F-0E06-493B-B25C-8F5845AA1061}"/>
              </a:ext>
            </a:extLst>
          </p:cNvPr>
          <p:cNvSpPr/>
          <p:nvPr/>
        </p:nvSpPr>
        <p:spPr>
          <a:xfrm>
            <a:off x="7394520" y="2514311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Image/Chart </a:t>
            </a:r>
            <a:br>
              <a:rPr lang="en-US" sz="800" dirty="0">
                <a:solidFill>
                  <a:sysClr val="windowText" lastClr="000000"/>
                </a:solidFill>
              </a:rPr>
            </a:br>
            <a:r>
              <a:rPr lang="en-US" sz="800" dirty="0">
                <a:solidFill>
                  <a:sysClr val="windowText" lastClr="000000"/>
                </a:solidFill>
              </a:rPr>
              <a:t>Push Webhooks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7B4DA9F-A857-4396-B9C8-EC0FC5620606}"/>
              </a:ext>
            </a:extLst>
          </p:cNvPr>
          <p:cNvSpPr/>
          <p:nvPr/>
        </p:nvSpPr>
        <p:spPr>
          <a:xfrm>
            <a:off x="9451450" y="3134459"/>
            <a:ext cx="1202113" cy="75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Pipelines CD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0A6DFB3-7800-4E41-891B-A04AAFCF1B10}"/>
              </a:ext>
            </a:extLst>
          </p:cNvPr>
          <p:cNvCxnSpPr>
            <a:cxnSpLocks/>
          </p:cNvCxnSpPr>
          <p:nvPr/>
        </p:nvCxnSpPr>
        <p:spPr>
          <a:xfrm>
            <a:off x="9204968" y="3272224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4623009-827C-4D1B-8A28-B6BDA508D90F}"/>
              </a:ext>
            </a:extLst>
          </p:cNvPr>
          <p:cNvCxnSpPr>
            <a:cxnSpLocks/>
          </p:cNvCxnSpPr>
          <p:nvPr/>
        </p:nvCxnSpPr>
        <p:spPr>
          <a:xfrm>
            <a:off x="9204968" y="3429715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5F6DC9E-4B18-445D-B896-8D89862AE59C}"/>
              </a:ext>
            </a:extLst>
          </p:cNvPr>
          <p:cNvCxnSpPr>
            <a:cxnSpLocks/>
          </p:cNvCxnSpPr>
          <p:nvPr/>
        </p:nvCxnSpPr>
        <p:spPr>
          <a:xfrm>
            <a:off x="9204968" y="3587206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498D917-C929-49BD-97DF-DAA99CCC2543}"/>
              </a:ext>
            </a:extLst>
          </p:cNvPr>
          <p:cNvCxnSpPr>
            <a:cxnSpLocks/>
          </p:cNvCxnSpPr>
          <p:nvPr/>
        </p:nvCxnSpPr>
        <p:spPr>
          <a:xfrm>
            <a:off x="9204968" y="3744698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BBC96A-2C46-4776-BB08-5693ED73601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653563" y="1649981"/>
            <a:ext cx="595309" cy="157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17CAE4-CC70-48BF-87DF-046B0A856DD2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0653563" y="2503852"/>
            <a:ext cx="595309" cy="83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191717-C932-434E-974E-41749FE8FF5F}"/>
              </a:ext>
            </a:extLst>
          </p:cNvPr>
          <p:cNvCxnSpPr>
            <a:cxnSpLocks/>
            <a:stCxn id="111" idx="3"/>
            <a:endCxn id="94" idx="1"/>
          </p:cNvCxnSpPr>
          <p:nvPr/>
        </p:nvCxnSpPr>
        <p:spPr>
          <a:xfrm flipV="1">
            <a:off x="10653563" y="3357723"/>
            <a:ext cx="595309" cy="15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065CB1E-8663-4B77-A0E3-2B402DC8FED4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0653563" y="3685609"/>
            <a:ext cx="595309" cy="52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2" descr="https://ngeor.files.wordpress.com/2017/11/helm-small.png">
            <a:extLst>
              <a:ext uri="{FF2B5EF4-FFF2-40B4-BE49-F238E27FC236}">
                <a16:creationId xmlns:a16="http://schemas.microsoft.com/office/drawing/2014/main" id="{2EA82035-9380-46AF-84AA-26EF7418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5" y="2614888"/>
            <a:ext cx="297717" cy="3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 descr="A picture containing building, indoor&#10;&#10;Description automatically generated">
            <a:extLst>
              <a:ext uri="{FF2B5EF4-FFF2-40B4-BE49-F238E27FC236}">
                <a16:creationId xmlns:a16="http://schemas.microsoft.com/office/drawing/2014/main" id="{64D10978-B987-4DFF-9446-BF5AF12443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23" y="3002109"/>
            <a:ext cx="339215" cy="250373"/>
          </a:xfrm>
          <a:prstGeom prst="rect">
            <a:avLst/>
          </a:prstGeom>
        </p:spPr>
      </p:pic>
      <p:pic>
        <p:nvPicPr>
          <p:cNvPr id="1026" name="Picture 2" descr="Image result for azure pipelines logo">
            <a:extLst>
              <a:ext uri="{FF2B5EF4-FFF2-40B4-BE49-F238E27FC236}">
                <a16:creationId xmlns:a16="http://schemas.microsoft.com/office/drawing/2014/main" id="{5C57C9DA-8905-4201-BB10-FE41D2BC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06" y="3552333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Image result for azure pipelines logo">
            <a:extLst>
              <a:ext uri="{FF2B5EF4-FFF2-40B4-BE49-F238E27FC236}">
                <a16:creationId xmlns:a16="http://schemas.microsoft.com/office/drawing/2014/main" id="{21F231C0-A105-4822-B995-458EA98C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441" y="2214522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3C08D436-E5DE-44A4-9FDC-B6CD4AF9CEC7}"/>
              </a:ext>
            </a:extLst>
          </p:cNvPr>
          <p:cNvSpPr/>
          <p:nvPr/>
        </p:nvSpPr>
        <p:spPr>
          <a:xfrm>
            <a:off x="2854591" y="1723292"/>
            <a:ext cx="1602961" cy="960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CI Solutions</a:t>
            </a:r>
          </a:p>
        </p:txBody>
      </p:sp>
      <p:pic>
        <p:nvPicPr>
          <p:cNvPr id="1028" name="Picture 4" descr="Image result for azure repos">
            <a:extLst>
              <a:ext uri="{FF2B5EF4-FFF2-40B4-BE49-F238E27FC236}">
                <a16:creationId xmlns:a16="http://schemas.microsoft.com/office/drawing/2014/main" id="{989A9DD8-C527-4C4F-872D-2C26B3D5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9" y="2271568"/>
            <a:ext cx="422195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DFC6B47-2CB1-4D65-A23E-EE231775B92F}"/>
              </a:ext>
            </a:extLst>
          </p:cNvPr>
          <p:cNvSpPr/>
          <p:nvPr/>
        </p:nvSpPr>
        <p:spPr>
          <a:xfrm>
            <a:off x="240054" y="2657385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/>
              </a:rPr>
              <a:t>Github</a:t>
            </a:r>
            <a:endParaRPr lang="en-US" sz="12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4CD8AEA-4D07-4217-9A56-06D9535BB0C1}"/>
              </a:ext>
            </a:extLst>
          </p:cNvPr>
          <p:cNvSpPr/>
          <p:nvPr/>
        </p:nvSpPr>
        <p:spPr>
          <a:xfrm>
            <a:off x="857490" y="2652796"/>
            <a:ext cx="958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>
                <a:solidFill>
                  <a:sysClr val="windowText" lastClr="000000"/>
                </a:solidFill>
                <a:latin typeface="Calibri" panose="020F0502020204030204"/>
              </a:rPr>
              <a:t>Azure Repos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C7B83F2-89F8-4FDE-8988-A41F75389070}"/>
              </a:ext>
            </a:extLst>
          </p:cNvPr>
          <p:cNvCxnSpPr>
            <a:cxnSpLocks/>
            <a:endCxn id="147" idx="1"/>
          </p:cNvCxnSpPr>
          <p:nvPr/>
        </p:nvCxnSpPr>
        <p:spPr>
          <a:xfrm flipV="1">
            <a:off x="2038975" y="2203440"/>
            <a:ext cx="815616" cy="382218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E90604-C40A-4B97-BDCD-5E8D0AB8984C}"/>
              </a:ext>
            </a:extLst>
          </p:cNvPr>
          <p:cNvCxnSpPr>
            <a:cxnSpLocks/>
            <a:stCxn id="147" idx="3"/>
            <a:endCxn id="6" idx="0"/>
          </p:cNvCxnSpPr>
          <p:nvPr/>
        </p:nvCxnSpPr>
        <p:spPr>
          <a:xfrm>
            <a:off x="4457552" y="2203440"/>
            <a:ext cx="530184" cy="318392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64477-35F1-40CB-9CBD-985FBF8CD889}"/>
              </a:ext>
            </a:extLst>
          </p:cNvPr>
          <p:cNvCxnSpPr>
            <a:cxnSpLocks/>
            <a:endCxn id="147" idx="2"/>
          </p:cNvCxnSpPr>
          <p:nvPr/>
        </p:nvCxnSpPr>
        <p:spPr>
          <a:xfrm rot="16200000" flipV="1">
            <a:off x="3226729" y="3112930"/>
            <a:ext cx="1030116" cy="171429"/>
          </a:xfrm>
          <a:prstGeom prst="curvedConnector3">
            <a:avLst>
              <a:gd name="adj1" fmla="val 50000"/>
            </a:avLst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AC53340-D2FD-4DD1-AAA9-62915F9A227E}"/>
              </a:ext>
            </a:extLst>
          </p:cNvPr>
          <p:cNvSpPr/>
          <p:nvPr/>
        </p:nvSpPr>
        <p:spPr bwMode="auto">
          <a:xfrm>
            <a:off x="3059610" y="3713702"/>
            <a:ext cx="3953521" cy="1160027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Tracking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9AA74-B10C-4775-9CF1-40A73D49C8CF}"/>
              </a:ext>
            </a:extLst>
          </p:cNvPr>
          <p:cNvSpPr/>
          <p:nvPr/>
        </p:nvSpPr>
        <p:spPr>
          <a:xfrm rot="1384826">
            <a:off x="10588274" y="357928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Summer ‘19</a:t>
            </a:r>
          </a:p>
        </p:txBody>
      </p:sp>
      <p:pic>
        <p:nvPicPr>
          <p:cNvPr id="92" name="Picture 6" descr="Related image">
            <a:extLst>
              <a:ext uri="{FF2B5EF4-FFF2-40B4-BE49-F238E27FC236}">
                <a16:creationId xmlns:a16="http://schemas.microsoft.com/office/drawing/2014/main" id="{3BCCBEA0-3AD9-41C1-A6CF-4CE2F9AA8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3779582" y="2155957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4201EB6B-014F-4838-A481-5E9CFFC9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3367260" y="2171051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8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Docker Content Trust</a:t>
            </a:r>
            <a:br>
              <a:rPr lang="en-US" dirty="0"/>
            </a:br>
            <a:r>
              <a:rPr lang="en-US" dirty="0"/>
              <a:t>Image Signing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Assuring an image validation source to destination</a:t>
            </a:r>
          </a:p>
        </p:txBody>
      </p:sp>
      <p:pic>
        <p:nvPicPr>
          <p:cNvPr id="1026" name="Picture 2" descr="Image result for docker content trust">
            <a:extLst>
              <a:ext uri="{FF2B5EF4-FFF2-40B4-BE49-F238E27FC236}">
                <a16:creationId xmlns:a16="http://schemas.microsoft.com/office/drawing/2014/main" id="{468A34D1-202B-4734-9CF3-B718D7C6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634" y="1790740"/>
            <a:ext cx="3296229" cy="296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E6CFB-B49D-4DE3-A5A2-A9D65C13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Content Trust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B80A6-EB5C-4FC9-80BA-D69A90CAF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Trust Preview added September ’18, now GA</a:t>
            </a:r>
          </a:p>
          <a:p>
            <a:pPr lvl="1"/>
            <a:r>
              <a:rPr lang="en-US" dirty="0"/>
              <a:t>Images signed at the source, stored in ACR, validated on the client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88ED2E-0BEE-4E5C-BB10-A93AC6833B57}"/>
              </a:ext>
            </a:extLst>
          </p:cNvPr>
          <p:cNvGrpSpPr/>
          <p:nvPr/>
        </p:nvGrpSpPr>
        <p:grpSpPr>
          <a:xfrm>
            <a:off x="10055210" y="67407"/>
            <a:ext cx="2332951" cy="2405012"/>
            <a:chOff x="8275637" y="3420149"/>
            <a:chExt cx="3686325" cy="3800190"/>
          </a:xfrm>
        </p:grpSpPr>
        <p:pic>
          <p:nvPicPr>
            <p:cNvPr id="7" name="Picture 2" descr="Related image">
              <a:extLst>
                <a:ext uri="{FF2B5EF4-FFF2-40B4-BE49-F238E27FC236}">
                  <a16:creationId xmlns:a16="http://schemas.microsoft.com/office/drawing/2014/main" id="{B13EA80D-9684-4FFB-8F93-82F7F4370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637" y="3420149"/>
              <a:ext cx="3686325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lated image">
              <a:extLst>
                <a:ext uri="{FF2B5EF4-FFF2-40B4-BE49-F238E27FC236}">
                  <a16:creationId xmlns:a16="http://schemas.microsoft.com/office/drawing/2014/main" id="{A08FD8EF-322C-4339-8531-973BFF720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774" y="5439014"/>
              <a:ext cx="1781325" cy="178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86F031A-70DE-456C-87A0-7A8C1BDA6CE1}"/>
              </a:ext>
            </a:extLst>
          </p:cNvPr>
          <p:cNvSpPr/>
          <p:nvPr/>
        </p:nvSpPr>
        <p:spPr>
          <a:xfrm>
            <a:off x="4527257" y="4500666"/>
            <a:ext cx="2776857" cy="1490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2CDA3-24D6-4D50-B9BD-3622C6927EBC}"/>
              </a:ext>
            </a:extLst>
          </p:cNvPr>
          <p:cNvGrpSpPr/>
          <p:nvPr/>
        </p:nvGrpSpPr>
        <p:grpSpPr>
          <a:xfrm>
            <a:off x="7141594" y="4654188"/>
            <a:ext cx="339525" cy="339525"/>
            <a:chOff x="3775313" y="193718"/>
            <a:chExt cx="346333" cy="34633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B1A2CB-E524-40EC-B0EC-FDBD2A9E64E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E99B22-75A2-444E-9FCF-581F07C018A6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811AC08-E5AB-4381-BF6C-AEF629E0C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53D474-34B9-49FC-BABA-741536F7ABCF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C10AC-9325-46D4-8F0B-EE64606EF632}"/>
              </a:ext>
            </a:extLst>
          </p:cNvPr>
          <p:cNvSpPr/>
          <p:nvPr/>
        </p:nvSpPr>
        <p:spPr>
          <a:xfrm>
            <a:off x="4947648" y="4971121"/>
            <a:ext cx="1992055" cy="358570"/>
          </a:xfrm>
          <a:prstGeom prst="rect">
            <a:avLst/>
          </a:prstGeom>
          <a:solidFill>
            <a:srgbClr val="24B8EB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Images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AB10F-6429-4F06-99C9-9EED93BA92FE}"/>
              </a:ext>
            </a:extLst>
          </p:cNvPr>
          <p:cNvSpPr/>
          <p:nvPr/>
        </p:nvSpPr>
        <p:spPr>
          <a:xfrm>
            <a:off x="4947648" y="5547319"/>
            <a:ext cx="1992055" cy="358570"/>
          </a:xfrm>
          <a:prstGeom prst="rect">
            <a:avLst/>
          </a:prstGeom>
          <a:solidFill>
            <a:srgbClr val="0666D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Signatures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35A88-3FAC-4B24-ACC4-BF0AEBF5A09E}"/>
              </a:ext>
            </a:extLst>
          </p:cNvPr>
          <p:cNvSpPr txBox="1"/>
          <p:nvPr/>
        </p:nvSpPr>
        <p:spPr>
          <a:xfrm>
            <a:off x="5701535" y="4500666"/>
            <a:ext cx="1387941" cy="226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2" dirty="0">
                <a:sym typeface="Wingdings 2" panose="05020102010507070707" pitchFamily="18" charset="2"/>
              </a:rPr>
              <a:t></a:t>
            </a:r>
            <a:r>
              <a:rPr lang="en-US" sz="882" dirty="0"/>
              <a:t> Content Trust Enabled, </a:t>
            </a:r>
          </a:p>
        </p:txBody>
      </p:sp>
      <p:pic>
        <p:nvPicPr>
          <p:cNvPr id="18" name="Picture 6" descr="Image result for shipping manifest icon">
            <a:extLst>
              <a:ext uri="{FF2B5EF4-FFF2-40B4-BE49-F238E27FC236}">
                <a16:creationId xmlns:a16="http://schemas.microsoft.com/office/drawing/2014/main" id="{E2D0F66C-0737-4844-846F-91833C6C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11" y="5297435"/>
            <a:ext cx="241567" cy="29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See the source image">
            <a:extLst>
              <a:ext uri="{FF2B5EF4-FFF2-40B4-BE49-F238E27FC236}">
                <a16:creationId xmlns:a16="http://schemas.microsoft.com/office/drawing/2014/main" id="{D94176DA-3D61-4BF4-9FAF-182505780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4301368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C447AC8-C17B-4996-B244-06CD3A02E22B}"/>
              </a:ext>
            </a:extLst>
          </p:cNvPr>
          <p:cNvGrpSpPr/>
          <p:nvPr/>
        </p:nvGrpSpPr>
        <p:grpSpPr>
          <a:xfrm>
            <a:off x="4316027" y="4653058"/>
            <a:ext cx="339525" cy="339525"/>
            <a:chOff x="3775313" y="193718"/>
            <a:chExt cx="346333" cy="34633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BC0D7B-951B-4542-9600-B0832B06E7F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D8FFD10-6EF3-4C16-A16E-647D080226A1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F716631-4C68-4459-B989-C4C905D0A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A8674C-EC99-413D-A8AA-2DD25FADAB44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pic>
        <p:nvPicPr>
          <p:cNvPr id="25" name="Picture 10" descr="See the source image">
            <a:extLst>
              <a:ext uri="{FF2B5EF4-FFF2-40B4-BE49-F238E27FC236}">
                <a16:creationId xmlns:a16="http://schemas.microsoft.com/office/drawing/2014/main" id="{37D6EF05-2789-4FB1-9FAA-C8F93C23F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7126935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582795-B9C9-42F8-B15D-5EC6CB8B7604}"/>
              </a:ext>
            </a:extLst>
          </p:cNvPr>
          <p:cNvSpPr txBox="1"/>
          <p:nvPr/>
        </p:nvSpPr>
        <p:spPr>
          <a:xfrm>
            <a:off x="4723369" y="4409882"/>
            <a:ext cx="559769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acr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A25A16-47BD-4E7E-8BA9-8663B760AD97}"/>
              </a:ext>
            </a:extLst>
          </p:cNvPr>
          <p:cNvSpPr txBox="1"/>
          <p:nvPr/>
        </p:nvSpPr>
        <p:spPr>
          <a:xfrm>
            <a:off x="1229447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push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C9376-8F32-4B95-875A-294DF34B36E2}"/>
              </a:ext>
            </a:extLst>
          </p:cNvPr>
          <p:cNvSpPr txBox="1"/>
          <p:nvPr/>
        </p:nvSpPr>
        <p:spPr>
          <a:xfrm>
            <a:off x="8803122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pull</a:t>
            </a:r>
          </a:p>
        </p:txBody>
      </p:sp>
      <p:pic>
        <p:nvPicPr>
          <p:cNvPr id="29" name="Picture 10" descr="See the source image">
            <a:extLst>
              <a:ext uri="{FF2B5EF4-FFF2-40B4-BE49-F238E27FC236}">
                <a16:creationId xmlns:a16="http://schemas.microsoft.com/office/drawing/2014/main" id="{CC294C75-6177-4DE1-9746-FF00EFAAB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1491201" y="5046283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A330B9-AB16-45A9-8690-11A6050E762A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1888543" y="5150406"/>
            <a:ext cx="2412824" cy="6643"/>
          </a:xfrm>
          <a:prstGeom prst="straightConnector1">
            <a:avLst/>
          </a:prstGeom>
          <a:ln w="38100">
            <a:solidFill>
              <a:srgbClr val="24B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27C75B-8D87-4D6C-8F8F-762BD49FB0D4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7524278" y="5150406"/>
            <a:ext cx="2200886" cy="0"/>
          </a:xfrm>
          <a:prstGeom prst="straightConnector1">
            <a:avLst/>
          </a:prstGeom>
          <a:ln w="38100">
            <a:solidFill>
              <a:srgbClr val="24B8E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0" descr="See the source image">
            <a:extLst>
              <a:ext uri="{FF2B5EF4-FFF2-40B4-BE49-F238E27FC236}">
                <a16:creationId xmlns:a16="http://schemas.microsoft.com/office/drawing/2014/main" id="{1EAEAF4D-39A5-40B7-9E5B-0B8CF3B5A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9729310" y="5020247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public private key icon">
            <a:extLst>
              <a:ext uri="{FF2B5EF4-FFF2-40B4-BE49-F238E27FC236}">
                <a16:creationId xmlns:a16="http://schemas.microsoft.com/office/drawing/2014/main" id="{D6AF7DCE-0F1D-4CE1-8BCE-48F964F5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95" y="5297435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public private key icon">
            <a:extLst>
              <a:ext uri="{FF2B5EF4-FFF2-40B4-BE49-F238E27FC236}">
                <a16:creationId xmlns:a16="http://schemas.microsoft.com/office/drawing/2014/main" id="{F7EE1D65-7DDE-4155-A2B9-DB012F73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56" y="5261172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public private key icon">
            <a:extLst>
              <a:ext uri="{FF2B5EF4-FFF2-40B4-BE49-F238E27FC236}">
                <a16:creationId xmlns:a16="http://schemas.microsoft.com/office/drawing/2014/main" id="{E116075D-3943-4FCC-8D21-06CE085DB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37" y="5800147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959C999-A075-404D-B688-4F4DE3D4FED9}"/>
              </a:ext>
            </a:extLst>
          </p:cNvPr>
          <p:cNvSpPr/>
          <p:nvPr/>
        </p:nvSpPr>
        <p:spPr>
          <a:xfrm>
            <a:off x="238394" y="3048338"/>
            <a:ext cx="6318562" cy="1339833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Trust based on the source, not the actual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need a signing of actual content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152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F6C195-1EA7-43F2-9AAC-0487372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Container Workflows…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26CF1-8966-4F0F-9D77-CA1B901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62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307" y="1189886"/>
            <a:ext cx="11654829" cy="6905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4" y="1785554"/>
            <a:ext cx="3346030" cy="25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76" y="1860003"/>
            <a:ext cx="3212189" cy="24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8646778" y="1616306"/>
            <a:ext cx="2512085" cy="608841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Kubernetes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8646778" y="3474387"/>
            <a:ext cx="2512085" cy="608841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8646778" y="2855027"/>
            <a:ext cx="2512085" cy="608841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8646778" y="2235667"/>
            <a:ext cx="2512085" cy="608841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8646778" y="4093747"/>
            <a:ext cx="2512085" cy="608841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8646778" y="4713107"/>
            <a:ext cx="2512085" cy="608841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8646778" y="5332467"/>
            <a:ext cx="2512085" cy="608841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25004" y="1668563"/>
            <a:ext cx="1453914" cy="1480465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endParaRPr lang="en-US" sz="1961" b="1" kern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pic>
        <p:nvPicPr>
          <p:cNvPr id="95" name="Windows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200198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Linux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4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oT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200146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.NET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107599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99" name="Java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3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650659" y="1640326"/>
            <a:ext cx="1453914" cy="1496665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03446" y="1616306"/>
            <a:ext cx="1453914" cy="1520681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474205" y="3339048"/>
            <a:ext cx="3741004" cy="1575555"/>
            <a:chOff x="2472663" y="3339013"/>
            <a:chExt cx="3742594" cy="1576225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246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3975592" y="3818594"/>
            <a:ext cx="780292" cy="756891"/>
            <a:chOff x="3974684" y="3818762"/>
            <a:chExt cx="780624" cy="757214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3974684" y="4175695"/>
              <a:ext cx="780624" cy="400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255931" y="3540545"/>
            <a:ext cx="640276" cy="4583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650661" y="3346327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161668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18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8435315" y="869322"/>
            <a:ext cx="2165893" cy="652434"/>
          </a:xfrm>
          <a:prstGeom prst="wedgeRectCallout">
            <a:avLst>
              <a:gd name="adj1" fmla="val 65672"/>
              <a:gd name="adj2" fmla="val 2541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482156" y="4882306"/>
            <a:ext cx="1930883" cy="597371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Security Scanning</a:t>
            </a:r>
          </a:p>
          <a:p>
            <a:pPr defTabSz="914201">
              <a:defRPr/>
            </a:pP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Secure by default with by </a:t>
            </a:r>
            <a:r>
              <a:rPr lang="en-US" sz="1200" b="1" i="1" kern="0" dirty="0" err="1">
                <a:solidFill>
                  <a:srgbClr val="FFC000"/>
                </a:solidFill>
                <a:latin typeface="Calibri" panose="020F0502020204030204"/>
              </a:rPr>
              <a:t>Quarantin-ing</a:t>
            </a: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 artifacts</a:t>
            </a: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219023" y="2412570"/>
            <a:ext cx="1038337" cy="133385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535645" y="2727555"/>
            <a:ext cx="1928891" cy="529353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474205" y="4550663"/>
            <a:ext cx="1754155" cy="95449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650317" y="365201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449014" y="363326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506413" y="3643157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300487" y="2514923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0965787" y="1232366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03215" y="3461854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03431" y="5468346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351673" y="3604740"/>
            <a:ext cx="617495" cy="65015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650119" y="4156063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249616" y="3313451"/>
            <a:ext cx="903947" cy="597371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01">
                <a:defRPr/>
              </a:pPr>
              <a:endParaRPr lang="en-US" sz="1200" b="1" i="1" kern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8194065" y="3306492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17758" y="3717646"/>
            <a:ext cx="497937" cy="497937"/>
          </a:xfrm>
          <a:prstGeom prst="rect">
            <a:avLst/>
          </a:prstGeom>
        </p:spPr>
      </p:pic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2234814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2852945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3471076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4089207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4707338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532547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44" y="3910822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13368" y="3363638"/>
            <a:ext cx="757169" cy="334808"/>
            <a:chOff x="3913058" y="3363628"/>
            <a:chExt cx="757277" cy="334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34" name="Twistlock" descr="Related image">
            <a:extLst>
              <a:ext uri="{FF2B5EF4-FFF2-40B4-BE49-F238E27FC236}">
                <a16:creationId xmlns:a16="http://schemas.microsoft.com/office/drawing/2014/main" id="{86998A77-F442-49BD-8F97-27FE8C82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71" y="393085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Twistlock" descr="Related image">
            <a:extLst>
              <a:ext uri="{FF2B5EF4-FFF2-40B4-BE49-F238E27FC236}">
                <a16:creationId xmlns:a16="http://schemas.microsoft.com/office/drawing/2014/main" id="{C04A883B-D0AB-4D5E-82E2-0C2594A8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33" y="199909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Twistlock" descr="Related image">
            <a:extLst>
              <a:ext uri="{FF2B5EF4-FFF2-40B4-BE49-F238E27FC236}">
                <a16:creationId xmlns:a16="http://schemas.microsoft.com/office/drawing/2014/main" id="{3D67E3C7-7E29-405B-9CFE-10B6876BB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873" y="2582897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Hurdle">
            <a:extLst>
              <a:ext uri="{FF2B5EF4-FFF2-40B4-BE49-F238E27FC236}">
                <a16:creationId xmlns:a16="http://schemas.microsoft.com/office/drawing/2014/main" id="{C7F91DE9-633B-435B-90CA-39916B530313}"/>
              </a:ext>
            </a:extLst>
          </p:cNvPr>
          <p:cNvSpPr/>
          <p:nvPr/>
        </p:nvSpPr>
        <p:spPr>
          <a:xfrm>
            <a:off x="8535168" y="1562100"/>
            <a:ext cx="66675" cy="4236573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Hurdle">
            <a:extLst>
              <a:ext uri="{FF2B5EF4-FFF2-40B4-BE49-F238E27FC236}">
                <a16:creationId xmlns:a16="http://schemas.microsoft.com/office/drawing/2014/main" id="{54625E46-0517-4D93-8B8B-F20B56A4FB62}"/>
              </a:ext>
            </a:extLst>
          </p:cNvPr>
          <p:cNvSpPr/>
          <p:nvPr/>
        </p:nvSpPr>
        <p:spPr>
          <a:xfrm>
            <a:off x="8263705" y="5727236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Hurdle">
            <a:extLst>
              <a:ext uri="{FF2B5EF4-FFF2-40B4-BE49-F238E27FC236}">
                <a16:creationId xmlns:a16="http://schemas.microsoft.com/office/drawing/2014/main" id="{07FCDD2A-C94F-488D-9423-11A6A8251ECA}"/>
              </a:ext>
            </a:extLst>
          </p:cNvPr>
          <p:cNvSpPr/>
          <p:nvPr/>
        </p:nvSpPr>
        <p:spPr>
          <a:xfrm>
            <a:off x="3637913" y="3219392"/>
            <a:ext cx="66675" cy="257474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Hurdle">
            <a:extLst>
              <a:ext uri="{FF2B5EF4-FFF2-40B4-BE49-F238E27FC236}">
                <a16:creationId xmlns:a16="http://schemas.microsoft.com/office/drawing/2014/main" id="{235F0FDF-AB28-4973-9B67-95059A36A015}"/>
              </a:ext>
            </a:extLst>
          </p:cNvPr>
          <p:cNvSpPr/>
          <p:nvPr/>
        </p:nvSpPr>
        <p:spPr>
          <a:xfrm>
            <a:off x="3366450" y="5722698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AE4D85D-EADC-4086-88B5-ED3113473F71}"/>
              </a:ext>
            </a:extLst>
          </p:cNvPr>
          <p:cNvSpPr/>
          <p:nvPr/>
        </p:nvSpPr>
        <p:spPr>
          <a:xfrm>
            <a:off x="289515" y="1404971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Applying multiple lines of defense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scanning, everywhere you 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policy to restrict images to secured registries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Quarantine images, until scanned and secured</a:t>
            </a:r>
          </a:p>
        </p:txBody>
      </p:sp>
      <p:pic>
        <p:nvPicPr>
          <p:cNvPr id="148" name="Picture 2" descr="Image result for azure policy  logo">
            <a:extLst>
              <a:ext uri="{FF2B5EF4-FFF2-40B4-BE49-F238E27FC236}">
                <a16:creationId xmlns:a16="http://schemas.microsoft.com/office/drawing/2014/main" id="{91A8573B-6490-46CD-8CF7-74F74D39D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1816965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Image result for azure policy  logo">
            <a:extLst>
              <a:ext uri="{FF2B5EF4-FFF2-40B4-BE49-F238E27FC236}">
                <a16:creationId xmlns:a16="http://schemas.microsoft.com/office/drawing/2014/main" id="{9C1C5C66-6D45-426B-B385-3BDFA6A80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2436326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Image result for azure policy  logo">
            <a:extLst>
              <a:ext uri="{FF2B5EF4-FFF2-40B4-BE49-F238E27FC236}">
                <a16:creationId xmlns:a16="http://schemas.microsoft.com/office/drawing/2014/main" id="{B417C01B-9FCF-4012-9141-8E1434F76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3055687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Image result for azure policy  logo">
            <a:extLst>
              <a:ext uri="{FF2B5EF4-FFF2-40B4-BE49-F238E27FC236}">
                <a16:creationId xmlns:a16="http://schemas.microsoft.com/office/drawing/2014/main" id="{A07E3E12-A2B4-4810-82B6-F0F7E459C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3675048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Image result for azure policy  logo">
            <a:extLst>
              <a:ext uri="{FF2B5EF4-FFF2-40B4-BE49-F238E27FC236}">
                <a16:creationId xmlns:a16="http://schemas.microsoft.com/office/drawing/2014/main" id="{636F4CC2-9FD3-477D-8796-3C100C48E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4294409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Image result for azure policy  logo">
            <a:extLst>
              <a:ext uri="{FF2B5EF4-FFF2-40B4-BE49-F238E27FC236}">
                <a16:creationId xmlns:a16="http://schemas.microsoft.com/office/drawing/2014/main" id="{7B922E71-675B-46BA-96BB-DBDC8E412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4913770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Image result for azure policy  logo">
            <a:extLst>
              <a:ext uri="{FF2B5EF4-FFF2-40B4-BE49-F238E27FC236}">
                <a16:creationId xmlns:a16="http://schemas.microsoft.com/office/drawing/2014/main" id="{6E83F213-F40B-4F15-A3AF-AC347FB53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5533131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58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706 0.01019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394 L 0.21042 0.10996 " pathEditMode="relative" rAng="0" ptsTypes="AA">
                                      <p:cBhvr>
                                        <p:cTn id="184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0938 0.12662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0443 0.02176 " pathEditMode="relative" rAng="0" ptsTypes="AA">
                                      <p:cBhvr>
                                        <p:cTn id="205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000"/>
                            </p:stCondLst>
                            <p:childTnLst>
                              <p:par>
                                <p:cTn id="2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342 0.10348 " pathEditMode="relative" rAng="0" ptsTypes="AA">
                                      <p:cBhvr>
                                        <p:cTn id="214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500"/>
                            </p:stCondLst>
                            <p:childTnLst>
                              <p:par>
                                <p:cTn id="2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4" grpId="0" animBg="1"/>
      <p:bldP spid="488" grpId="0" animBg="1"/>
      <p:bldP spid="490" grpId="0" animBg="1"/>
      <p:bldP spid="491" grpId="0" animBg="1"/>
      <p:bldP spid="492" grpId="0" animBg="1"/>
      <p:bldP spid="494" grpId="0" animBg="1"/>
      <p:bldP spid="495" grpId="0" animBg="1"/>
      <p:bldP spid="498" grpId="0" animBg="1"/>
      <p:bldP spid="499" grpId="0" animBg="1"/>
      <p:bldP spid="499" grpId="1" animBg="1"/>
      <p:bldP spid="513" grpId="0" animBg="1"/>
      <p:bldP spid="137" grpId="0" animBg="1"/>
      <p:bldP spid="139" grpId="0" animBg="1"/>
      <p:bldP spid="145" grpId="0" animBg="1"/>
      <p:bldP spid="146" grpId="0" animBg="1"/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Assuring a registry has images that are scanned and considered secure </a:t>
            </a:r>
            <a:r>
              <a:rPr lang="en-US" i="1" dirty="0"/>
              <a:t>enough</a:t>
            </a:r>
          </a:p>
          <a:p>
            <a:r>
              <a:rPr lang="en-US" i="1" dirty="0"/>
              <a:t>The </a:t>
            </a:r>
            <a:r>
              <a:rPr lang="en-US" i="1" dirty="0">
                <a:hlinkClick r:id="rId3"/>
              </a:rPr>
              <a:t>Container Quarantine Pattern</a:t>
            </a:r>
            <a:endParaRPr lang="en-US" i="1" dirty="0"/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74" y="768728"/>
            <a:ext cx="2428555" cy="24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4">
        <p:fade/>
      </p:transition>
    </mc:Choice>
    <mc:Fallback xmlns=""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491" y="3851695"/>
            <a:ext cx="543790" cy="2001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ysClr val="windowText" lastClr="000000"/>
              </a:soli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722" y="1933577"/>
            <a:ext cx="1624566" cy="162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2534261"/>
            <a:ext cx="564726" cy="5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4365301"/>
            <a:ext cx="467099" cy="6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7" y="2157591"/>
            <a:ext cx="792971" cy="60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44" y="2133332"/>
            <a:ext cx="652085" cy="652590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767" y="2867947"/>
            <a:ext cx="700953" cy="6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209" y="3562198"/>
            <a:ext cx="658069" cy="65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480" y="2872736"/>
            <a:ext cx="657812" cy="6578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4909" y="3541008"/>
            <a:ext cx="700952" cy="700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446" y="4220775"/>
            <a:ext cx="673345" cy="673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628" y="3072693"/>
            <a:ext cx="1788652" cy="970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608" y="3107195"/>
            <a:ext cx="54224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411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410" y="3371982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410" y="3586660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6214" y="3586659"/>
            <a:ext cx="543790" cy="20010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6214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607" y="3371982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99" y="358665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701" y="3801336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439" y="3801336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00" y="380689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370" y="4108474"/>
            <a:ext cx="150307" cy="228593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6074" y="4051801"/>
            <a:ext cx="954313" cy="672518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28" y="2140091"/>
            <a:ext cx="1061550" cy="10615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315" y="1690936"/>
            <a:ext cx="239107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639" y="1690936"/>
            <a:ext cx="304606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860" y="1690936"/>
            <a:ext cx="2325887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747" y="3336774"/>
            <a:ext cx="310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702" y="3336774"/>
            <a:ext cx="352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2603401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79" y="261279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9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42" y="4020308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405180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80" y="4704957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8" y="5003251"/>
            <a:ext cx="2410772" cy="6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02">
        <p:fade/>
      </p:transition>
    </mc:Choice>
    <mc:Fallback xmlns="">
      <p:transition spd="med" advTm="870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7189" y="1516179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463" y="1532083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575" y="618623"/>
            <a:ext cx="1849700" cy="77433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21">
              <a:defRPr/>
            </a:pPr>
            <a:endParaRPr lang="en-US" sz="1075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8928" y="267386"/>
            <a:ext cx="1484668" cy="1466572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295" y="80939"/>
            <a:ext cx="2512085" cy="608841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295" y="1321799"/>
            <a:ext cx="2512085" cy="608841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295" y="697203"/>
            <a:ext cx="2512085" cy="608841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1419" y="4940258"/>
            <a:ext cx="1078492" cy="876451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865" y="843425"/>
            <a:ext cx="288377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200" b="1">
                <a:solidFill>
                  <a:prstClr val="white"/>
                </a:solidFill>
                <a:latin typeface="Consolas" panose="020B0609020204030204" pitchFamily="49" charset="0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644" y="991804"/>
            <a:ext cx="679904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751" y="267389"/>
            <a:ext cx="1453914" cy="1448834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665" y="991804"/>
            <a:ext cx="528017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70665" y="3916067"/>
            <a:ext cx="0" cy="102419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3065" y="6990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3277" y="493577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445898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3277" y="537624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434" y="171622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02" y="172266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293" y="1658258"/>
            <a:ext cx="2582410" cy="3838392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058925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677033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795" y="4937453"/>
            <a:ext cx="246991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973" y="5348270"/>
            <a:ext cx="514773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796" y="5905098"/>
            <a:ext cx="627498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882" y="5561481"/>
            <a:ext cx="38979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>
                <a:solidFill>
                  <a:sysClr val="windowText" lastClr="000000"/>
                </a:solidFill>
                <a:latin typeface="Calibri" panose="020F0502020204030204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7332" y="2200445"/>
            <a:ext cx="3356776" cy="2242646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"id": "0d799b14-404b-4859-b2f6-50c5ee2a2c3a",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"timestamp": "2018-02-28T00:42:54.4509516Z",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"action": "push</a:t>
                </a:r>
                <a:r>
                  <a:rPr lang="en-US" sz="900">
                    <a:solidFill>
                      <a:prstClr val="black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-quarantined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"target":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"size":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"digest": "sha256:91ef6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"length":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"repository": “</a:t>
                </a:r>
                <a:r>
                  <a:rPr lang="en-US" sz="900" err="1">
                    <a:solidFill>
                      <a:prstClr val="white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"tag": "1.0"},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"request":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"id": "978fc988-1e06-49ee-bf71-4f6e331d1591",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"host": “acrdemos.azurecr.io",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"method": "PUT"}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498" y="1501625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547" y="267386"/>
            <a:ext cx="1349005" cy="1448835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7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903" y="2084257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9008" y="2200445"/>
            <a:ext cx="3356776" cy="2242646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"id": "0d799b14-404b-4859-b2f6-50c5ee2a2c3a",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"timestamp": "2018-02-28T00:42:56.4509516Z",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"action": "</a:t>
              </a:r>
              <a:r>
                <a:rPr lang="en-US" sz="900">
                  <a:solidFill>
                    <a:prstClr val="black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push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"target":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"size":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"digest": "sha256:91ef6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"length":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"repository": “</a:t>
              </a:r>
              <a:r>
                <a:rPr lang="en-US" sz="900" err="1">
                  <a:solidFill>
                    <a:prstClr val="white"/>
                  </a:solidFill>
                  <a:latin typeface="Consolas" panose="020B0609020204030204" pitchFamily="49" charset="0"/>
                </a:rPr>
                <a:t>th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"tag": "1.0"},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"request":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"id": "978fc988-1e06-49ee-bf71-4f6e331d1591",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"host": “acrdemos.azurecr.io",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"method": "PUT"}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258" y="1688714"/>
            <a:ext cx="155052" cy="53090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96" y="1716222"/>
            <a:ext cx="107312" cy="48422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8660" y="1672811"/>
            <a:ext cx="2548324" cy="5935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DDBF92-E4A7-4EB9-893E-A0938209112C}"/>
              </a:ext>
            </a:extLst>
          </p:cNvPr>
          <p:cNvSpPr/>
          <p:nvPr/>
        </p:nvSpPr>
        <p:spPr bwMode="auto">
          <a:xfrm>
            <a:off x="8053300" y="3492956"/>
            <a:ext cx="3928852" cy="967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545B3-15D8-4C0E-8EE2-D498EBAD2498}"/>
              </a:ext>
            </a:extLst>
          </p:cNvPr>
          <p:cNvSpPr/>
          <p:nvPr/>
        </p:nvSpPr>
        <p:spPr bwMode="auto">
          <a:xfrm>
            <a:off x="8071367" y="3557248"/>
            <a:ext cx="117137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B91055-0832-4076-90D0-EA9A30215A2E}"/>
              </a:ext>
            </a:extLst>
          </p:cNvPr>
          <p:cNvSpPr/>
          <p:nvPr/>
        </p:nvSpPr>
        <p:spPr bwMode="auto">
          <a:xfrm>
            <a:off x="8076036" y="3859570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CB556-898E-4855-9C4D-E00D9F9EDB30}"/>
              </a:ext>
            </a:extLst>
          </p:cNvPr>
          <p:cNvSpPr/>
          <p:nvPr/>
        </p:nvSpPr>
        <p:spPr bwMode="auto">
          <a:xfrm>
            <a:off x="936857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4D081-A3CF-4DAE-B6A0-C5DE28A2F21D}"/>
              </a:ext>
            </a:extLst>
          </p:cNvPr>
          <p:cNvSpPr/>
          <p:nvPr/>
        </p:nvSpPr>
        <p:spPr bwMode="auto">
          <a:xfrm>
            <a:off x="1002173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94DA8A-0CF6-41DC-B84D-ECCD72174E39}"/>
              </a:ext>
            </a:extLst>
          </p:cNvPr>
          <p:cNvSpPr/>
          <p:nvPr/>
        </p:nvSpPr>
        <p:spPr bwMode="auto">
          <a:xfrm>
            <a:off x="10674895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D5518D-6B33-4DFF-B10E-645B93FF2327}"/>
              </a:ext>
            </a:extLst>
          </p:cNvPr>
          <p:cNvSpPr/>
          <p:nvPr/>
        </p:nvSpPr>
        <p:spPr bwMode="auto">
          <a:xfrm>
            <a:off x="10017067" y="4161891"/>
            <a:ext cx="597532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4BB45-1D33-470E-9BD1-2C6838898F77}"/>
              </a:ext>
            </a:extLst>
          </p:cNvPr>
          <p:cNvSpPr/>
          <p:nvPr/>
        </p:nvSpPr>
        <p:spPr bwMode="auto">
          <a:xfrm>
            <a:off x="8080638" y="4161891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77" name="Picture 14" descr="Related image">
            <a:extLst>
              <a:ext uri="{FF2B5EF4-FFF2-40B4-BE49-F238E27FC236}">
                <a16:creationId xmlns:a16="http://schemas.microsoft.com/office/drawing/2014/main" id="{FA762CDA-CC63-440A-94D0-7D55123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81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0AC7E5-F2D5-4EFD-9091-8C251C06C0A6}"/>
              </a:ext>
            </a:extLst>
          </p:cNvPr>
          <p:cNvSpPr/>
          <p:nvPr/>
        </p:nvSpPr>
        <p:spPr bwMode="auto">
          <a:xfrm>
            <a:off x="9362941" y="4161891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7" name="Picture 14" descr="Related image">
            <a:extLst>
              <a:ext uri="{FF2B5EF4-FFF2-40B4-BE49-F238E27FC236}">
                <a16:creationId xmlns:a16="http://schemas.microsoft.com/office/drawing/2014/main" id="{48345049-C036-4B45-A194-22D0D77F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67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187DDF9-CB13-4A49-A3E3-EC7EB88B26D3}"/>
              </a:ext>
            </a:extLst>
          </p:cNvPr>
          <p:cNvSpPr/>
          <p:nvPr/>
        </p:nvSpPr>
        <p:spPr bwMode="auto">
          <a:xfrm>
            <a:off x="1067119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9" name="Picture 14" descr="Related image">
            <a:extLst>
              <a:ext uri="{FF2B5EF4-FFF2-40B4-BE49-F238E27FC236}">
                <a16:creationId xmlns:a16="http://schemas.microsoft.com/office/drawing/2014/main" id="{A51A357C-6566-43B1-BC5F-331E9857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9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2E7415-6268-4C9E-A9BE-6CF22A534CE9}"/>
              </a:ext>
            </a:extLst>
          </p:cNvPr>
          <p:cNvSpPr/>
          <p:nvPr/>
        </p:nvSpPr>
        <p:spPr bwMode="auto">
          <a:xfrm>
            <a:off x="1132805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9508CC-0BD2-4D91-8436-17112C84B9CE}"/>
              </a:ext>
            </a:extLst>
          </p:cNvPr>
          <p:cNvSpPr/>
          <p:nvPr/>
        </p:nvSpPr>
        <p:spPr bwMode="auto">
          <a:xfrm>
            <a:off x="1132435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102" name="Picture 14" descr="Related image">
            <a:extLst>
              <a:ext uri="{FF2B5EF4-FFF2-40B4-BE49-F238E27FC236}">
                <a16:creationId xmlns:a16="http://schemas.microsoft.com/office/drawing/2014/main" id="{CE62AFA5-3A62-48E8-98E5-CBD1470F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15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73E55948-B2C1-4D79-B47D-DA5CC2BFFE41}"/>
              </a:ext>
            </a:extLst>
          </p:cNvPr>
          <p:cNvSpPr/>
          <p:nvPr/>
        </p:nvSpPr>
        <p:spPr>
          <a:xfrm>
            <a:off x="289515" y="1404971"/>
            <a:ext cx="6318562" cy="1197221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 down images that are vulnerable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Secure registries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 unprotected nodes – like developers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7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3">
        <p:fade/>
      </p:transition>
    </mc:Choice>
    <mc:Fallback xmlns=""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4" grpId="1" animBg="1"/>
      <p:bldP spid="76" grpId="0" animBg="1"/>
      <p:bldP spid="96" grpId="0" animBg="1"/>
      <p:bldP spid="96" grpId="1" animBg="1"/>
      <p:bldP spid="96" grpId="2" animBg="1"/>
      <p:bldP spid="98" grpId="0" animBg="1"/>
      <p:bldP spid="98" grpId="1" animBg="1"/>
      <p:bldP spid="100" grpId="0" animBg="1"/>
      <p:bldP spid="101" grpId="0" animBg="1"/>
      <p:bldP spid="10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VNET &amp; Firewalls </a:t>
            </a:r>
            <a:r>
              <a:rPr lang="en-US" i="1" baseline="30000" dirty="0"/>
              <a:t> </a:t>
            </a:r>
            <a:br>
              <a:rPr lang="en-US" i="1" baseline="300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Securing registry access to private virtual networks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1BFA537-25EF-4EDB-9898-E3014994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44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525A672-0167-4EC4-847F-95C1CCA0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0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FC403-54F0-424A-94EB-0920D190A382}"/>
              </a:ext>
            </a:extLst>
          </p:cNvPr>
          <p:cNvCxnSpPr/>
          <p:nvPr/>
        </p:nvCxnSpPr>
        <p:spPr>
          <a:xfrm>
            <a:off x="6905276" y="1958430"/>
            <a:ext cx="2091658" cy="0"/>
          </a:xfrm>
          <a:prstGeom prst="straightConnector1">
            <a:avLst/>
          </a:prstGeom>
          <a:ln w="152400">
            <a:solidFill>
              <a:srgbClr val="0079D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9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E9411-8671-483B-AC7E-59185F70741F}"/>
              </a:ext>
            </a:extLst>
          </p:cNvPr>
          <p:cNvSpPr/>
          <p:nvPr/>
        </p:nvSpPr>
        <p:spPr>
          <a:xfrm>
            <a:off x="7000874" y="1533526"/>
            <a:ext cx="3600449" cy="2001770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17C096-81EF-449F-9F80-97CDD172ED7A}"/>
              </a:ext>
            </a:extLst>
          </p:cNvPr>
          <p:cNvSpPr/>
          <p:nvPr/>
        </p:nvSpPr>
        <p:spPr>
          <a:xfrm>
            <a:off x="7188403" y="3356166"/>
            <a:ext cx="3181351" cy="369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2CAE238-B267-4E6D-86E1-A869108856F3}"/>
              </a:ext>
            </a:extLst>
          </p:cNvPr>
          <p:cNvSpPr/>
          <p:nvPr/>
        </p:nvSpPr>
        <p:spPr>
          <a:xfrm>
            <a:off x="7206684" y="3375442"/>
            <a:ext cx="3181351" cy="2711032"/>
          </a:xfrm>
          <a:custGeom>
            <a:avLst/>
            <a:gdLst>
              <a:gd name="connsiteX0" fmla="*/ 61557 w 3181351"/>
              <a:gd name="connsiteY0" fmla="*/ 0 h 2711032"/>
              <a:gd name="connsiteX1" fmla="*/ 252853 w 3181351"/>
              <a:gd name="connsiteY1" fmla="*/ 0 h 2711032"/>
              <a:gd name="connsiteX2" fmla="*/ 1264236 w 3181351"/>
              <a:gd name="connsiteY2" fmla="*/ 0 h 2711032"/>
              <a:gd name="connsiteX3" fmla="*/ 3119794 w 3181351"/>
              <a:gd name="connsiteY3" fmla="*/ 0 h 2711032"/>
              <a:gd name="connsiteX4" fmla="*/ 3181351 w 3181351"/>
              <a:gd name="connsiteY4" fmla="*/ 61557 h 2711032"/>
              <a:gd name="connsiteX5" fmla="*/ 3181351 w 3181351"/>
              <a:gd name="connsiteY5" fmla="*/ 307776 h 2711032"/>
              <a:gd name="connsiteX6" fmla="*/ 3119794 w 3181351"/>
              <a:gd name="connsiteY6" fmla="*/ 369333 h 2711032"/>
              <a:gd name="connsiteX7" fmla="*/ 1517089 w 3181351"/>
              <a:gd name="connsiteY7" fmla="*/ 369333 h 2711032"/>
              <a:gd name="connsiteX8" fmla="*/ 1517089 w 3181351"/>
              <a:gd name="connsiteY8" fmla="*/ 2458179 h 2711032"/>
              <a:gd name="connsiteX9" fmla="*/ 1264236 w 3181351"/>
              <a:gd name="connsiteY9" fmla="*/ 2711032 h 2711032"/>
              <a:gd name="connsiteX10" fmla="*/ 252853 w 3181351"/>
              <a:gd name="connsiteY10" fmla="*/ 2711032 h 2711032"/>
              <a:gd name="connsiteX11" fmla="*/ 0 w 3181351"/>
              <a:gd name="connsiteY11" fmla="*/ 2458179 h 2711032"/>
              <a:gd name="connsiteX12" fmla="*/ 0 w 3181351"/>
              <a:gd name="connsiteY12" fmla="*/ 307776 h 2711032"/>
              <a:gd name="connsiteX13" fmla="*/ 0 w 3181351"/>
              <a:gd name="connsiteY13" fmla="*/ 252853 h 2711032"/>
              <a:gd name="connsiteX14" fmla="*/ 0 w 3181351"/>
              <a:gd name="connsiteY14" fmla="*/ 61557 h 2711032"/>
              <a:gd name="connsiteX15" fmla="*/ 61557 w 3181351"/>
              <a:gd name="connsiteY15" fmla="*/ 0 h 271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81351" h="2711032">
                <a:moveTo>
                  <a:pt x="61557" y="0"/>
                </a:moveTo>
                <a:lnTo>
                  <a:pt x="252853" y="0"/>
                </a:lnTo>
                <a:lnTo>
                  <a:pt x="1264236" y="0"/>
                </a:lnTo>
                <a:lnTo>
                  <a:pt x="3119794" y="0"/>
                </a:lnTo>
                <a:cubicBezTo>
                  <a:pt x="3153791" y="0"/>
                  <a:pt x="3181351" y="27560"/>
                  <a:pt x="3181351" y="61557"/>
                </a:cubicBezTo>
                <a:lnTo>
                  <a:pt x="3181351" y="307776"/>
                </a:lnTo>
                <a:cubicBezTo>
                  <a:pt x="3181351" y="341773"/>
                  <a:pt x="3153791" y="369333"/>
                  <a:pt x="3119794" y="369333"/>
                </a:cubicBezTo>
                <a:lnTo>
                  <a:pt x="1517089" y="369333"/>
                </a:lnTo>
                <a:lnTo>
                  <a:pt x="1517089" y="2458179"/>
                </a:lnTo>
                <a:cubicBezTo>
                  <a:pt x="1517089" y="2597826"/>
                  <a:pt x="1403883" y="2711032"/>
                  <a:pt x="1264236" y="2711032"/>
                </a:cubicBezTo>
                <a:lnTo>
                  <a:pt x="252853" y="2711032"/>
                </a:lnTo>
                <a:cubicBezTo>
                  <a:pt x="113206" y="2711032"/>
                  <a:pt x="0" y="2597826"/>
                  <a:pt x="0" y="2458179"/>
                </a:cubicBezTo>
                <a:lnTo>
                  <a:pt x="0" y="307776"/>
                </a:lnTo>
                <a:lnTo>
                  <a:pt x="0" y="252853"/>
                </a:lnTo>
                <a:lnTo>
                  <a:pt x="0" y="61557"/>
                </a:lnTo>
                <a:cubicBezTo>
                  <a:pt x="0" y="27560"/>
                  <a:pt x="27560" y="0"/>
                  <a:pt x="6155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E91D1AE0-239B-4ECF-9BD4-6F26553CB663}"/>
              </a:ext>
            </a:extLst>
          </p:cNvPr>
          <p:cNvCxnSpPr>
            <a:cxnSpLocks/>
            <a:stCxn id="58" idx="0"/>
            <a:endCxn id="6" idx="2"/>
          </p:cNvCxnSpPr>
          <p:nvPr/>
        </p:nvCxnSpPr>
        <p:spPr>
          <a:xfrm rot="5400000" flipH="1" flipV="1">
            <a:off x="7801547" y="3589462"/>
            <a:ext cx="841495" cy="1113570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DC75C23C-7414-4913-95FE-BEC4AF91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5" y="4739447"/>
            <a:ext cx="1133475" cy="1133475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7EA8D714-33F3-4501-8C63-E9AC9B34CB2B}"/>
              </a:ext>
            </a:extLst>
          </p:cNvPr>
          <p:cNvSpPr/>
          <p:nvPr/>
        </p:nvSpPr>
        <p:spPr>
          <a:xfrm>
            <a:off x="2505159" y="1895475"/>
            <a:ext cx="3121144" cy="4257675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Internet</a:t>
            </a:r>
          </a:p>
        </p:txBody>
      </p:sp>
      <p:cxnSp>
        <p:nvCxnSpPr>
          <p:cNvPr id="45" name="Straight Arrow Connector 27">
            <a:extLst>
              <a:ext uri="{FF2B5EF4-FFF2-40B4-BE49-F238E27FC236}">
                <a16:creationId xmlns:a16="http://schemas.microsoft.com/office/drawing/2014/main" id="{1C7E975C-0FB6-4EBE-8A46-2986A5D0232F}"/>
              </a:ext>
            </a:extLst>
          </p:cNvPr>
          <p:cNvCxnSpPr>
            <a:cxnSpLocks/>
            <a:stCxn id="1028" idx="3"/>
            <a:endCxn id="112" idx="1"/>
          </p:cNvCxnSpPr>
          <p:nvPr/>
        </p:nvCxnSpPr>
        <p:spPr>
          <a:xfrm>
            <a:off x="2310918" y="3968919"/>
            <a:ext cx="5112797" cy="1261538"/>
          </a:xfrm>
          <a:prstGeom prst="bentConnector3">
            <a:avLst>
              <a:gd name="adj1" fmla="val 151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DCD2911F-076E-46EE-A255-26B73731E7ED}"/>
              </a:ext>
            </a:extLst>
          </p:cNvPr>
          <p:cNvCxnSpPr>
            <a:cxnSpLocks/>
            <a:stCxn id="58" idx="1"/>
            <a:endCxn id="6" idx="2"/>
          </p:cNvCxnSpPr>
          <p:nvPr/>
        </p:nvCxnSpPr>
        <p:spPr>
          <a:xfrm rot="10800000" flipH="1">
            <a:off x="7423715" y="3725500"/>
            <a:ext cx="1355364" cy="942135"/>
          </a:xfrm>
          <a:prstGeom prst="bentConnector4">
            <a:avLst>
              <a:gd name="adj1" fmla="val -234020"/>
              <a:gd name="adj2" fmla="val 55341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7">
            <a:extLst>
              <a:ext uri="{FF2B5EF4-FFF2-40B4-BE49-F238E27FC236}">
                <a16:creationId xmlns:a16="http://schemas.microsoft.com/office/drawing/2014/main" id="{F0FD12F5-A4B6-43E8-83F4-D12727F569E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76678" y="4833938"/>
            <a:ext cx="1583228" cy="154399"/>
          </a:xfrm>
          <a:prstGeom prst="bentConnector3">
            <a:avLst>
              <a:gd name="adj1" fmla="val 6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372E0A-C4A4-4712-AE10-FC97DB80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06" y="4493036"/>
            <a:ext cx="990601" cy="9906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5848A4-3133-4024-B85D-7BC2235E5D24}"/>
              </a:ext>
            </a:extLst>
          </p:cNvPr>
          <p:cNvSpPr/>
          <p:nvPr/>
        </p:nvSpPr>
        <p:spPr>
          <a:xfrm>
            <a:off x="8933321" y="4323588"/>
            <a:ext cx="2772904" cy="19038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B63C34-4FCB-458C-99C0-2CA931D19EFC}"/>
              </a:ext>
            </a:extLst>
          </p:cNvPr>
          <p:cNvSpPr/>
          <p:nvPr/>
        </p:nvSpPr>
        <p:spPr>
          <a:xfrm>
            <a:off x="7000874" y="4323588"/>
            <a:ext cx="1819276" cy="18945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58FC-4846-49A6-942C-3B8BF23A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&amp; Firewall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583D0-B2C4-4135-B90D-787EB063CE39}"/>
              </a:ext>
            </a:extLst>
          </p:cNvPr>
          <p:cNvSpPr/>
          <p:nvPr/>
        </p:nvSpPr>
        <p:spPr>
          <a:xfrm>
            <a:off x="0" y="6340665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http://aka.ms/acr/vnet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BFDCC-ED49-4C91-A48F-942464B1BDEB}"/>
              </a:ext>
            </a:extLst>
          </p:cNvPr>
          <p:cNvSpPr/>
          <p:nvPr/>
        </p:nvSpPr>
        <p:spPr>
          <a:xfrm>
            <a:off x="7210425" y="2119821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89489-90BA-488F-BE5B-FC4EBB5A885B}"/>
              </a:ext>
            </a:extLst>
          </p:cNvPr>
          <p:cNvSpPr/>
          <p:nvPr/>
        </p:nvSpPr>
        <p:spPr>
          <a:xfrm>
            <a:off x="8305800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1F506-01E3-4D60-BF50-7C43EB70A3F1}"/>
              </a:ext>
            </a:extLst>
          </p:cNvPr>
          <p:cNvSpPr/>
          <p:nvPr/>
        </p:nvSpPr>
        <p:spPr>
          <a:xfrm>
            <a:off x="9401175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98B70-362D-498D-8343-5A511CA70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051" y="1634051"/>
            <a:ext cx="637674" cy="48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C58BD-C931-42C8-B95B-0C34A8093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5" y="2040613"/>
            <a:ext cx="990601" cy="9906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63FDE3-6497-45BB-B0C7-38F44EA3A6A4}"/>
              </a:ext>
            </a:extLst>
          </p:cNvPr>
          <p:cNvCxnSpPr>
            <a:cxnSpLocks/>
            <a:stCxn id="118" idx="3"/>
            <a:endCxn id="26" idx="1"/>
          </p:cNvCxnSpPr>
          <p:nvPr/>
        </p:nvCxnSpPr>
        <p:spPr>
          <a:xfrm flipV="1">
            <a:off x="4346442" y="2535914"/>
            <a:ext cx="1573343" cy="119088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9E43B8B-2039-4DA7-BF86-400D8EA6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30" y="3583156"/>
            <a:ext cx="705088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CF50D-EB14-41C4-AD40-2BED7E21A7F9}"/>
              </a:ext>
            </a:extLst>
          </p:cNvPr>
          <p:cNvSpPr txBox="1"/>
          <p:nvPr/>
        </p:nvSpPr>
        <p:spPr>
          <a:xfrm>
            <a:off x="1533034" y="4291076"/>
            <a:ext cx="1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IP: 5.5.1.2</a:t>
            </a:r>
          </a:p>
        </p:txBody>
      </p:sp>
      <p:cxnSp>
        <p:nvCxnSpPr>
          <p:cNvPr id="27" name="Straight Arrow Connector 27">
            <a:extLst>
              <a:ext uri="{FF2B5EF4-FFF2-40B4-BE49-F238E27FC236}">
                <a16:creationId xmlns:a16="http://schemas.microsoft.com/office/drawing/2014/main" id="{B482FB2C-E858-46DD-BD15-73B562E9B515}"/>
              </a:ext>
            </a:extLst>
          </p:cNvPr>
          <p:cNvCxnSpPr>
            <a:cxnSpLocks/>
            <a:stCxn id="1028" idx="3"/>
            <a:endCxn id="62" idx="1"/>
          </p:cNvCxnSpPr>
          <p:nvPr/>
        </p:nvCxnSpPr>
        <p:spPr>
          <a:xfrm>
            <a:off x="2310918" y="3968919"/>
            <a:ext cx="5112797" cy="1508098"/>
          </a:xfrm>
          <a:prstGeom prst="bentConnector3">
            <a:avLst>
              <a:gd name="adj1" fmla="val 149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azure pipelines logo">
            <a:extLst>
              <a:ext uri="{FF2B5EF4-FFF2-40B4-BE49-F238E27FC236}">
                <a16:creationId xmlns:a16="http://schemas.microsoft.com/office/drawing/2014/main" id="{96128E9E-6341-4F00-A3D1-E899AC31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3" y="5093287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ated image">
            <a:extLst>
              <a:ext uri="{FF2B5EF4-FFF2-40B4-BE49-F238E27FC236}">
                <a16:creationId xmlns:a16="http://schemas.microsoft.com/office/drawing/2014/main" id="{AC362C98-37A5-4A26-8F31-8B33E7EA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0408624" y="5034722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F234215-D40D-47E1-ACC7-F9D1EAEA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9996302" y="504981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D4E010-D9ED-4C6D-BED0-86350AC9BC5C}"/>
              </a:ext>
            </a:extLst>
          </p:cNvPr>
          <p:cNvSpPr txBox="1"/>
          <p:nvPr/>
        </p:nvSpPr>
        <p:spPr>
          <a:xfrm>
            <a:off x="9350640" y="5458383"/>
            <a:ext cx="129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IP: 10.2.1.3</a:t>
            </a:r>
          </a:p>
        </p:txBody>
      </p:sp>
      <p:cxnSp>
        <p:nvCxnSpPr>
          <p:cNvPr id="39" name="Straight Arrow Connector 27">
            <a:extLst>
              <a:ext uri="{FF2B5EF4-FFF2-40B4-BE49-F238E27FC236}">
                <a16:creationId xmlns:a16="http://schemas.microsoft.com/office/drawing/2014/main" id="{2882FA55-6D8F-4510-A6B3-1E29C74B7D99}"/>
              </a:ext>
            </a:extLst>
          </p:cNvPr>
          <p:cNvCxnSpPr>
            <a:cxnSpLocks/>
            <a:stCxn id="38" idx="2"/>
            <a:endCxn id="91" idx="1"/>
          </p:cNvCxnSpPr>
          <p:nvPr/>
        </p:nvCxnSpPr>
        <p:spPr>
          <a:xfrm rot="5400000">
            <a:off x="8663880" y="4495218"/>
            <a:ext cx="92258" cy="2572587"/>
          </a:xfrm>
          <a:prstGeom prst="bentConnector4">
            <a:avLst>
              <a:gd name="adj1" fmla="val 1076326"/>
              <a:gd name="adj2" fmla="val 24032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B56BC12C-985A-4AE0-8CC0-225BE23FDC29}"/>
              </a:ext>
            </a:extLst>
          </p:cNvPr>
          <p:cNvCxnSpPr>
            <a:cxnSpLocks/>
            <a:stCxn id="118" idx="3"/>
            <a:endCxn id="11" idx="1"/>
          </p:cNvCxnSpPr>
          <p:nvPr/>
        </p:nvCxnSpPr>
        <p:spPr>
          <a:xfrm flipV="1">
            <a:off x="4346442" y="2534411"/>
            <a:ext cx="2654432" cy="1192388"/>
          </a:xfrm>
          <a:prstGeom prst="bentConnector3">
            <a:avLst>
              <a:gd name="adj1" fmla="val 295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CADC9BF-ED89-4F78-B7DF-17B904B78A36}"/>
              </a:ext>
            </a:extLst>
          </p:cNvPr>
          <p:cNvSpPr/>
          <p:nvPr/>
        </p:nvSpPr>
        <p:spPr>
          <a:xfrm>
            <a:off x="7423715" y="4566994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321CC0-E503-4723-A7A3-E4B79E82EA7B}"/>
              </a:ext>
            </a:extLst>
          </p:cNvPr>
          <p:cNvSpPr/>
          <p:nvPr/>
        </p:nvSpPr>
        <p:spPr>
          <a:xfrm>
            <a:off x="7423715" y="537637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AB4F81-A4F8-4892-B737-66937A6758C1}"/>
              </a:ext>
            </a:extLst>
          </p:cNvPr>
          <p:cNvSpPr/>
          <p:nvPr/>
        </p:nvSpPr>
        <p:spPr>
          <a:xfrm>
            <a:off x="7423715" y="5727000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AE891-14B4-4409-8B44-121FBFDFB31D}"/>
              </a:ext>
            </a:extLst>
          </p:cNvPr>
          <p:cNvSpPr/>
          <p:nvPr/>
        </p:nvSpPr>
        <p:spPr>
          <a:xfrm>
            <a:off x="7423715" y="512981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74F8604-C420-4633-AFDA-9913B100EA00}"/>
              </a:ext>
            </a:extLst>
          </p:cNvPr>
          <p:cNvSpPr/>
          <p:nvPr/>
        </p:nvSpPr>
        <p:spPr>
          <a:xfrm>
            <a:off x="3862854" y="3626159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E73D0F5-8255-4A60-BF49-46690C3638E0}"/>
              </a:ext>
            </a:extLst>
          </p:cNvPr>
          <p:cNvSpPr/>
          <p:nvPr/>
        </p:nvSpPr>
        <p:spPr>
          <a:xfrm>
            <a:off x="289515" y="1404971"/>
            <a:ext cx="6778536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authentication &amp; authorization enough?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Least required privileges apply to the network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Registries in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endParaRPr lang="en-US" sz="20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Whitelist IP ranges that should have access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27D9A4-D67D-4CA7-8863-60AD766C7416}"/>
              </a:ext>
            </a:extLst>
          </p:cNvPr>
          <p:cNvGrpSpPr/>
          <p:nvPr/>
        </p:nvGrpSpPr>
        <p:grpSpPr>
          <a:xfrm>
            <a:off x="6320304" y="4354681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911310AB-C3EA-469C-9466-19B028B88538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566B78-EFDF-4B28-8956-E44C7C6568E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ABFF9-DA3F-4853-A8AF-F1431262EE3A}"/>
              </a:ext>
            </a:extLst>
          </p:cNvPr>
          <p:cNvSpPr txBox="1"/>
          <p:nvPr/>
        </p:nvSpPr>
        <p:spPr>
          <a:xfrm>
            <a:off x="6313932" y="4585630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10.2.1.3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30B7BE-75B2-431D-B15F-708CDC435552}"/>
              </a:ext>
            </a:extLst>
          </p:cNvPr>
          <p:cNvSpPr txBox="1"/>
          <p:nvPr/>
        </p:nvSpPr>
        <p:spPr>
          <a:xfrm>
            <a:off x="6313932" y="4732266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</p:spTree>
    <p:extLst>
      <p:ext uri="{BB962C8B-B14F-4D97-AF65-F5344CB8AC3E}">
        <p14:creationId xmlns:p14="http://schemas.microsoft.com/office/powerpoint/2010/main" val="41309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9" grpId="0" animBg="1"/>
      <p:bldP spid="135" grpId="0" animBg="1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A973-48BF-4FF1-8179-50C8FA85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&amp; User Experience</a:t>
            </a:r>
          </a:p>
        </p:txBody>
      </p:sp>
      <p:pic>
        <p:nvPicPr>
          <p:cNvPr id="1026" name="Picture 2" descr="Image result for open door">
            <a:extLst>
              <a:ext uri="{FF2B5EF4-FFF2-40B4-BE49-F238E27FC236}">
                <a16:creationId xmlns:a16="http://schemas.microsoft.com/office/drawing/2014/main" id="{10BFE6BD-7A4C-4860-86FB-88191CF8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09" y="1548307"/>
            <a:ext cx="9425491" cy="53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3A0FBD0-C71F-451F-8B0D-A8CC0C0A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828175" cy="13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lling automatic closing door">
            <a:extLst>
              <a:ext uri="{FF2B5EF4-FFF2-40B4-BE49-F238E27FC236}">
                <a16:creationId xmlns:a16="http://schemas.microsoft.com/office/drawing/2014/main" id="{F45CB1E1-A814-4D7E-9D70-4803D1C1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4" y="91705"/>
            <a:ext cx="2901597" cy="14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lease close the door">
            <a:extLst>
              <a:ext uri="{FF2B5EF4-FFF2-40B4-BE49-F238E27FC236}">
                <a16:creationId xmlns:a16="http://schemas.microsoft.com/office/drawing/2014/main" id="{9596A9B5-C092-4E59-91F3-04CBA116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909435" cy="138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0225E-2329-4A23-8854-81F397F84DCE}"/>
              </a:ext>
            </a:extLst>
          </p:cNvPr>
          <p:cNvGrpSpPr/>
          <p:nvPr/>
        </p:nvGrpSpPr>
        <p:grpSpPr>
          <a:xfrm>
            <a:off x="5651079" y="2736782"/>
            <a:ext cx="1909435" cy="1384340"/>
            <a:chOff x="7277092" y="4448424"/>
            <a:chExt cx="2705725" cy="1961651"/>
          </a:xfrm>
        </p:grpSpPr>
        <p:pic>
          <p:nvPicPr>
            <p:cNvPr id="11" name="Picture 14" descr="Image result for please close the door">
              <a:extLst>
                <a:ext uri="{FF2B5EF4-FFF2-40B4-BE49-F238E27FC236}">
                  <a16:creationId xmlns:a16="http://schemas.microsoft.com/office/drawing/2014/main" id="{2CCBD58B-3E98-4509-92B7-A199834CA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092" y="4448424"/>
              <a:ext cx="2705725" cy="196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AD3621-8256-4A19-A28B-A3C8203677A5}"/>
                </a:ext>
              </a:extLst>
            </p:cNvPr>
            <p:cNvSpPr txBox="1"/>
            <p:nvPr/>
          </p:nvSpPr>
          <p:spPr>
            <a:xfrm>
              <a:off x="7370345" y="5287205"/>
              <a:ext cx="2459457" cy="1046709"/>
            </a:xfrm>
            <a:prstGeom prst="rect">
              <a:avLst/>
            </a:prstGeom>
            <a:solidFill>
              <a:srgbClr val="F5F6F6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/>
                <a:t>KEEP US SECURE</a:t>
              </a:r>
            </a:p>
            <a:p>
              <a:pPr algn="ctr"/>
              <a:r>
                <a:rPr lang="en-US" sz="1400" b="1" dirty="0"/>
                <a:t>Lock Doors </a:t>
              </a:r>
              <a:br>
                <a:rPr lang="en-US" sz="1400" b="1" dirty="0"/>
              </a:br>
              <a:r>
                <a:rPr lang="en-US" sz="1400" b="1" dirty="0"/>
                <a:t>Upon Leaving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FD0DB0-462E-4414-84D5-8972E0CA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180" y="2700380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F3C3-BFA0-474D-A1D3-C2ACB198E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181" y="2700428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7103AA-E08C-4D01-A09C-15F134C947D0}"/>
              </a:ext>
            </a:extLst>
          </p:cNvPr>
          <p:cNvSpPr/>
          <p:nvPr/>
        </p:nvSpPr>
        <p:spPr>
          <a:xfrm>
            <a:off x="296699" y="1601712"/>
            <a:ext cx="6778536" cy="1096207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Engage the good people to help with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easy to do the right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…difficult to do the wrong thing</a:t>
            </a:r>
          </a:p>
        </p:txBody>
      </p:sp>
    </p:spTree>
    <p:extLst>
      <p:ext uri="{BB962C8B-B14F-4D97-AF65-F5344CB8AC3E}">
        <p14:creationId xmlns:p14="http://schemas.microsoft.com/office/powerpoint/2010/main" val="190630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B0D2E-8DA9-41E8-8822-8D3A777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B0EB5-032D-4BD8-A7D4-69042165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Security isn’t just one thing</a:t>
            </a:r>
          </a:p>
          <a:p>
            <a:r>
              <a:rPr lang="en-US" dirty="0"/>
              <a:t>Predict what’s possible, not just what’s happened</a:t>
            </a:r>
          </a:p>
          <a:p>
            <a:r>
              <a:rPr lang="en-US" dirty="0"/>
              <a:t>Apply minimal privileges and access, balancing users needs</a:t>
            </a:r>
          </a:p>
          <a:p>
            <a:r>
              <a:rPr lang="en-US" dirty="0"/>
              <a:t>Protect from the bad people, enable the good people</a:t>
            </a:r>
          </a:p>
          <a:p>
            <a:r>
              <a:rPr lang="en-US" dirty="0"/>
              <a:t>Don’t wait for the aftermath cleanup</a:t>
            </a:r>
          </a:p>
          <a:p>
            <a:r>
              <a:rPr lang="en-US" dirty="0"/>
              <a:t>Enforce policy for where to pull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base</a:t>
            </a:r>
            <a:r>
              <a:rPr lang="en-US" dirty="0"/>
              <a:t>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your</a:t>
            </a:r>
            <a:r>
              <a:rPr lang="en-US" dirty="0"/>
              <a:t> images</a:t>
            </a:r>
          </a:p>
          <a:p>
            <a:r>
              <a:rPr lang="en-US" dirty="0"/>
              <a:t>Secure nodes</a:t>
            </a:r>
          </a:p>
          <a:p>
            <a:r>
              <a:rPr lang="en-US" dirty="0"/>
              <a:t>Keep scanning images for new vulnerabilities</a:t>
            </a:r>
          </a:p>
          <a:p>
            <a:r>
              <a:rPr lang="en-US" dirty="0"/>
              <a:t>Monitor network traffic, not just static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FAFB-A144-4F70-9E45-6DA3F52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8D06-31D0-4E8E-B2FB-1A890252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stevelasker.blog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Choosing a Docker Registry, and other topics</a:t>
            </a:r>
          </a:p>
          <a:p>
            <a:r>
              <a:rPr lang="en-US" dirty="0">
                <a:hlinkClick r:id="rId3"/>
              </a:rPr>
              <a:t>aka.ms/acr/Quarantine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Quarantine Pattern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359D2-A924-4789-8773-2CCC07952BF7}"/>
              </a:ext>
            </a:extLst>
          </p:cNvPr>
          <p:cNvSpPr/>
          <p:nvPr/>
        </p:nvSpPr>
        <p:spPr>
          <a:xfrm>
            <a:off x="838200" y="282523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935F3-BECD-485B-93FB-F5C69A271773}"/>
              </a:ext>
            </a:extLst>
          </p:cNvPr>
          <p:cNvSpPr txBox="1"/>
          <p:nvPr/>
        </p:nvSpPr>
        <p:spPr>
          <a:xfrm>
            <a:off x="517862" y="4838676"/>
            <a:ext cx="315741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4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2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5"/>
              </a:rPr>
              <a:t>github.com/</a:t>
            </a:r>
            <a:r>
              <a:rPr lang="en-US" sz="1400" dirty="0" err="1">
                <a:hlinkClick r:id="rId5"/>
              </a:rPr>
              <a:t>SteveLasker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github.com/</a:t>
            </a:r>
            <a:r>
              <a:rPr lang="en-US" sz="1400" dirty="0" err="1">
                <a:hlinkClick r:id="rId6"/>
              </a:rPr>
              <a:t>SteveLasker</a:t>
            </a:r>
            <a:r>
              <a:rPr lang="en-US" sz="1400" dirty="0">
                <a:hlinkClick r:id="rId6"/>
              </a:rPr>
              <a:t>/presentations</a:t>
            </a:r>
            <a:endParaRPr lang="en-US" sz="1400" dirty="0"/>
          </a:p>
        </p:txBody>
      </p:sp>
      <p:pic>
        <p:nvPicPr>
          <p:cNvPr id="12" name="Picture 2" descr="Image result for blog logo">
            <a:extLst>
              <a:ext uri="{FF2B5EF4-FFF2-40B4-BE49-F238E27FC236}">
                <a16:creationId xmlns:a16="http://schemas.microsoft.com/office/drawing/2014/main" id="{3D127C5F-B3C3-4D26-A666-ACFDD586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9F28CAC8-315B-4C2B-A750-197653A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32F1B45-7212-41C8-BB17-BF8B6729D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15" name="Picture 6" descr="Image result for email logo">
            <a:extLst>
              <a:ext uri="{FF2B5EF4-FFF2-40B4-BE49-F238E27FC236}">
                <a16:creationId xmlns:a16="http://schemas.microsoft.com/office/drawing/2014/main" id="{5FD1DAC4-0C8D-454C-A66A-2EF7B4ED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55180" y="-270302"/>
            <a:ext cx="13626982" cy="72270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16899"/>
              </p:ext>
            </p:extLst>
          </p:nvPr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12" y="2955834"/>
            <a:ext cx="1145119" cy="1145119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4622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7D41B353-C543-4EFB-9E37-F5A67FAE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2110"/>
            <a:ext cx="11018520" cy="553982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Provides Infrastructure Resiliency </a:t>
            </a:r>
          </a:p>
        </p:txBody>
      </p:sp>
      <p:pic>
        <p:nvPicPr>
          <p:cNvPr id="318" name="Twistlock" descr="Related image">
            <a:extLst>
              <a:ext uri="{FF2B5EF4-FFF2-40B4-BE49-F238E27FC236}">
                <a16:creationId xmlns:a16="http://schemas.microsoft.com/office/drawing/2014/main" id="{D9EFE3FF-AFB2-4555-8395-0D658EFB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810" y="124726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Twistlock" descr="Related image">
            <a:extLst>
              <a:ext uri="{FF2B5EF4-FFF2-40B4-BE49-F238E27FC236}">
                <a16:creationId xmlns:a16="http://schemas.microsoft.com/office/drawing/2014/main" id="{9589A0AA-B343-4A96-9E6A-C231BA4C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1" y="2956088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Twistlock" descr="Related image">
            <a:extLst>
              <a:ext uri="{FF2B5EF4-FFF2-40B4-BE49-F238E27FC236}">
                <a16:creationId xmlns:a16="http://schemas.microsoft.com/office/drawing/2014/main" id="{100A7E9C-E5E0-4C35-B6B6-24DCDE4C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132" y="466491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Twistlock" descr="Related image">
            <a:extLst>
              <a:ext uri="{FF2B5EF4-FFF2-40B4-BE49-F238E27FC236}">
                <a16:creationId xmlns:a16="http://schemas.microsoft.com/office/drawing/2014/main" id="{9BA523F8-CDF7-4DE9-8439-0791945D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3077134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84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6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80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3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4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16" grpId="0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4" grpId="2" animBg="1"/>
      <p:bldP spid="756" grpId="0" animBg="1"/>
      <p:bldP spid="756" grpId="1" animBg="1"/>
      <p:bldP spid="756" grpId="2" animBg="1"/>
      <p:bldP spid="757" grpId="0" animBg="1"/>
      <p:bldP spid="757" grpId="1" animBg="1"/>
      <p:bldP spid="757" grpId="2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2" grpId="0"/>
      <p:bldP spid="333" grpId="0"/>
      <p:bldP spid="333" grpId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702E-8707-45CA-BB2B-431A251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What are the components of a secured workflow?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A7C14-F4F0-40C2-86C6-29444483E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1ACF0-DE0E-4875-B3A4-06771D009D39}"/>
              </a:ext>
            </a:extLst>
          </p:cNvPr>
          <p:cNvSpPr/>
          <p:nvPr/>
        </p:nvSpPr>
        <p:spPr>
          <a:xfrm rot="21366572">
            <a:off x="590550" y="768350"/>
            <a:ext cx="79819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Where do you start?</a:t>
            </a:r>
            <a:b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90FA3-1506-42A6-B060-55818B4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475"/>
            <a:ext cx="10515600" cy="5043487"/>
          </a:xfrm>
        </p:spPr>
        <p:txBody>
          <a:bodyPr>
            <a:normAutofit/>
          </a:bodyPr>
          <a:lstStyle/>
          <a:p>
            <a:r>
              <a:rPr lang="en-US" dirty="0"/>
              <a:t>Multiple lines of defense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Image Buffering</a:t>
            </a:r>
          </a:p>
          <a:p>
            <a:r>
              <a:rPr lang="en-US" dirty="0"/>
              <a:t>Image Patching</a:t>
            </a:r>
          </a:p>
          <a:p>
            <a:r>
              <a:rPr lang="en-US" dirty="0"/>
              <a:t>Image and Runtime Scanning</a:t>
            </a:r>
          </a:p>
          <a:p>
            <a:r>
              <a:rPr lang="en-US" dirty="0"/>
              <a:t>Container Workflows, w/Security </a:t>
            </a:r>
          </a:p>
          <a:p>
            <a:r>
              <a:rPr lang="en-US" dirty="0"/>
              <a:t>Network Security </a:t>
            </a:r>
          </a:p>
          <a:p>
            <a:r>
              <a:rPr lang="en-US" dirty="0"/>
              <a:t>Policy &amp; Usability </a:t>
            </a:r>
          </a:p>
        </p:txBody>
      </p:sp>
    </p:spTree>
    <p:extLst>
      <p:ext uri="{BB962C8B-B14F-4D97-AF65-F5344CB8AC3E}">
        <p14:creationId xmlns:p14="http://schemas.microsoft.com/office/powerpoint/2010/main" val="2539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4DE4-017A-4BD8-BF4E-9F191DC5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Security isn’t definitive</a:t>
            </a:r>
            <a:br>
              <a:rPr lang="en-US" dirty="0"/>
            </a:br>
            <a:r>
              <a:rPr lang="en-US" sz="3600" dirty="0"/>
              <a:t>it’s a matter of time, effort and how determined someone 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F83C02-D8BB-45C3-A0D5-E5FDF301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italian job breking into the safe">
            <a:extLst>
              <a:ext uri="{FF2B5EF4-FFF2-40B4-BE49-F238E27FC236}">
                <a16:creationId xmlns:a16="http://schemas.microsoft.com/office/drawing/2014/main" id="{AF23611D-42C5-4BAA-A834-40557098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" y="1934999"/>
            <a:ext cx="2476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8D3FAAA-F3F4-47A8-881F-401AADB6E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3499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s 11 safe breakin">
            <a:extLst>
              <a:ext uri="{FF2B5EF4-FFF2-40B4-BE49-F238E27FC236}">
                <a16:creationId xmlns:a16="http://schemas.microsoft.com/office/drawing/2014/main" id="{207441BF-B5F3-449E-99CB-9A797BDE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0" y="1934999"/>
            <a:ext cx="1901774" cy="36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urdle">
            <a:extLst>
              <a:ext uri="{FF2B5EF4-FFF2-40B4-BE49-F238E27FC236}">
                <a16:creationId xmlns:a16="http://schemas.microsoft.com/office/drawing/2014/main" id="{8B037965-D613-4EFC-B138-63DD0CA443D9}"/>
              </a:ext>
            </a:extLst>
          </p:cNvPr>
          <p:cNvSpPr/>
          <p:nvPr/>
        </p:nvSpPr>
        <p:spPr>
          <a:xfrm>
            <a:off x="6607175" y="3109118"/>
            <a:ext cx="66675" cy="990600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urdle">
            <a:extLst>
              <a:ext uri="{FF2B5EF4-FFF2-40B4-BE49-F238E27FC236}">
                <a16:creationId xmlns:a16="http://schemas.microsoft.com/office/drawing/2014/main" id="{94F3F50B-9E82-491E-92BF-BC6C71835F44}"/>
              </a:ext>
            </a:extLst>
          </p:cNvPr>
          <p:cNvSpPr/>
          <p:nvPr/>
        </p:nvSpPr>
        <p:spPr>
          <a:xfrm>
            <a:off x="10340975" y="1812131"/>
            <a:ext cx="66675" cy="2256631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urdle">
            <a:extLst>
              <a:ext uri="{FF2B5EF4-FFF2-40B4-BE49-F238E27FC236}">
                <a16:creationId xmlns:a16="http://schemas.microsoft.com/office/drawing/2014/main" id="{31F25A35-7C97-4939-B52D-275D15C5033E}"/>
              </a:ext>
            </a:extLst>
          </p:cNvPr>
          <p:cNvSpPr/>
          <p:nvPr/>
        </p:nvSpPr>
        <p:spPr>
          <a:xfrm>
            <a:off x="1628775" y="1557338"/>
            <a:ext cx="66675" cy="2475785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D7A8-1B83-48E5-BF7F-F906AC20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Lines Of Defense</a:t>
            </a:r>
          </a:p>
        </p:txBody>
      </p:sp>
      <p:sp>
        <p:nvSpPr>
          <p:cNvPr id="7" name="Hurdle">
            <a:extLst>
              <a:ext uri="{FF2B5EF4-FFF2-40B4-BE49-F238E27FC236}">
                <a16:creationId xmlns:a16="http://schemas.microsoft.com/office/drawing/2014/main" id="{7581CC39-EE11-468B-A611-490BF05980EB}"/>
              </a:ext>
            </a:extLst>
          </p:cNvPr>
          <p:cNvSpPr/>
          <p:nvPr/>
        </p:nvSpPr>
        <p:spPr>
          <a:xfrm>
            <a:off x="1357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urdle">
            <a:extLst>
              <a:ext uri="{FF2B5EF4-FFF2-40B4-BE49-F238E27FC236}">
                <a16:creationId xmlns:a16="http://schemas.microsoft.com/office/drawing/2014/main" id="{B9A494D2-86A4-4473-9A5E-279A98CBF782}"/>
              </a:ext>
            </a:extLst>
          </p:cNvPr>
          <p:cNvSpPr/>
          <p:nvPr/>
        </p:nvSpPr>
        <p:spPr>
          <a:xfrm>
            <a:off x="2601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urdle">
            <a:extLst>
              <a:ext uri="{FF2B5EF4-FFF2-40B4-BE49-F238E27FC236}">
                <a16:creationId xmlns:a16="http://schemas.microsoft.com/office/drawing/2014/main" id="{7C61613B-FEF0-4220-8D8E-EDFA0B7EA6BB}"/>
              </a:ext>
            </a:extLst>
          </p:cNvPr>
          <p:cNvSpPr/>
          <p:nvPr/>
        </p:nvSpPr>
        <p:spPr>
          <a:xfrm>
            <a:off x="3846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urdle">
            <a:extLst>
              <a:ext uri="{FF2B5EF4-FFF2-40B4-BE49-F238E27FC236}">
                <a16:creationId xmlns:a16="http://schemas.microsoft.com/office/drawing/2014/main" id="{7679C62D-3FD1-4615-B869-C220074E3C7C}"/>
              </a:ext>
            </a:extLst>
          </p:cNvPr>
          <p:cNvSpPr/>
          <p:nvPr/>
        </p:nvSpPr>
        <p:spPr>
          <a:xfrm>
            <a:off x="50911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urdle">
            <a:extLst>
              <a:ext uri="{FF2B5EF4-FFF2-40B4-BE49-F238E27FC236}">
                <a16:creationId xmlns:a16="http://schemas.microsoft.com/office/drawing/2014/main" id="{323D95EC-E403-4817-8A72-5C096532DD97}"/>
              </a:ext>
            </a:extLst>
          </p:cNvPr>
          <p:cNvSpPr/>
          <p:nvPr/>
        </p:nvSpPr>
        <p:spPr>
          <a:xfrm>
            <a:off x="63357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urdle">
            <a:extLst>
              <a:ext uri="{FF2B5EF4-FFF2-40B4-BE49-F238E27FC236}">
                <a16:creationId xmlns:a16="http://schemas.microsoft.com/office/drawing/2014/main" id="{100FB740-FE5F-43C7-ADCB-EA785EA433A4}"/>
              </a:ext>
            </a:extLst>
          </p:cNvPr>
          <p:cNvSpPr/>
          <p:nvPr/>
        </p:nvSpPr>
        <p:spPr>
          <a:xfrm>
            <a:off x="7580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urdle">
            <a:extLst>
              <a:ext uri="{FF2B5EF4-FFF2-40B4-BE49-F238E27FC236}">
                <a16:creationId xmlns:a16="http://schemas.microsoft.com/office/drawing/2014/main" id="{BCB2299D-5C87-4ADA-8312-9D80B548A738}"/>
              </a:ext>
            </a:extLst>
          </p:cNvPr>
          <p:cNvSpPr/>
          <p:nvPr/>
        </p:nvSpPr>
        <p:spPr>
          <a:xfrm>
            <a:off x="8824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urdle">
            <a:extLst>
              <a:ext uri="{FF2B5EF4-FFF2-40B4-BE49-F238E27FC236}">
                <a16:creationId xmlns:a16="http://schemas.microsoft.com/office/drawing/2014/main" id="{037ED1DB-5E7B-4E16-867A-9E063D92A765}"/>
              </a:ext>
            </a:extLst>
          </p:cNvPr>
          <p:cNvSpPr/>
          <p:nvPr/>
        </p:nvSpPr>
        <p:spPr>
          <a:xfrm>
            <a:off x="10069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BF9CF94-E392-4D02-9AFB-509436FC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4351798"/>
            <a:ext cx="774700" cy="7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2C1C914-3B1D-496E-82DE-F72A460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4424820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4ED43C4-28FD-4BF0-BAAE-5F839791174E}"/>
              </a:ext>
            </a:extLst>
          </p:cNvPr>
          <p:cNvSpPr/>
          <p:nvPr/>
        </p:nvSpPr>
        <p:spPr>
          <a:xfrm>
            <a:off x="4753341" y="4818888"/>
            <a:ext cx="2446067" cy="877824"/>
          </a:xfrm>
          <a:prstGeom prst="wedgeRectCallout">
            <a:avLst>
              <a:gd name="adj1" fmla="val -91486"/>
              <a:gd name="adj2" fmla="val -72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A212F59E-A208-42CC-B97A-016FAF2A0982}"/>
              </a:ext>
            </a:extLst>
          </p:cNvPr>
          <p:cNvSpPr/>
          <p:nvPr/>
        </p:nvSpPr>
        <p:spPr>
          <a:xfrm>
            <a:off x="4753340" y="5414675"/>
            <a:ext cx="2446067" cy="563413"/>
          </a:xfrm>
          <a:prstGeom prst="wedgeRectCallout">
            <a:avLst>
              <a:gd name="adj1" fmla="val -90738"/>
              <a:gd name="adj2" fmla="val 56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3F65-1112-4EFB-93B9-C9B69694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</a:p>
        </p:txBody>
      </p:sp>
      <p:grpSp>
        <p:nvGrpSpPr>
          <p:cNvPr id="4" name="Authentication">
            <a:extLst>
              <a:ext uri="{FF2B5EF4-FFF2-40B4-BE49-F238E27FC236}">
                <a16:creationId xmlns:a16="http://schemas.microsoft.com/office/drawing/2014/main" id="{ADFFE9EB-94A0-479E-9D57-C2892AEEFD28}"/>
              </a:ext>
            </a:extLst>
          </p:cNvPr>
          <p:cNvGrpSpPr/>
          <p:nvPr/>
        </p:nvGrpSpPr>
        <p:grpSpPr>
          <a:xfrm>
            <a:off x="7965944" y="3336054"/>
            <a:ext cx="857250" cy="739009"/>
            <a:chOff x="4314167" y="3606147"/>
            <a:chExt cx="857250" cy="7390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416D9AF-F10C-4C12-8EEB-FF417131265A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E7FA4DB2-58DC-48D8-83AD-BC9C49A6B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F2267-B47B-4919-B9CF-C0F6C376B831}"/>
              </a:ext>
            </a:extLst>
          </p:cNvPr>
          <p:cNvGrpSpPr/>
          <p:nvPr/>
        </p:nvGrpSpPr>
        <p:grpSpPr>
          <a:xfrm>
            <a:off x="8645926" y="3682655"/>
            <a:ext cx="857250" cy="769546"/>
            <a:chOff x="9796927" y="4002915"/>
            <a:chExt cx="857250" cy="769546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3E3AFEE-A3F8-4BD4-96DF-E331BCE2EE2B}"/>
                </a:ext>
              </a:extLst>
            </p:cNvPr>
            <p:cNvSpPr/>
            <p:nvPr/>
          </p:nvSpPr>
          <p:spPr>
            <a:xfrm>
              <a:off x="9796927" y="4018184"/>
              <a:ext cx="857250" cy="739009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02F424-53C5-4777-84DC-6DB31FA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49671" y="4002915"/>
              <a:ext cx="769545" cy="769546"/>
            </a:xfrm>
            <a:prstGeom prst="rect">
              <a:avLst/>
            </a:prstGeom>
          </p:spPr>
        </p:pic>
      </p:grpSp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1239285-FFC4-4738-9E81-38EE2134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93" y="4406277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F972D2-EA01-411F-88F4-49EE051A3D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550" t="24379" r="40046" b="24641"/>
          <a:stretch/>
        </p:blipFill>
        <p:spPr>
          <a:xfrm rot="16200000" flipH="1">
            <a:off x="6189676" y="3148032"/>
            <a:ext cx="486607" cy="9394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EC7CD-BA9B-4A90-8AA3-8660FCB87F1B}"/>
              </a:ext>
            </a:extLst>
          </p:cNvPr>
          <p:cNvSpPr txBox="1"/>
          <p:nvPr/>
        </p:nvSpPr>
        <p:spPr>
          <a:xfrm>
            <a:off x="7464479" y="4537512"/>
            <a:ext cx="400747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Permissions:</a:t>
            </a:r>
          </a:p>
          <a:p>
            <a:pPr lvl="1"/>
            <a:r>
              <a:rPr lang="en-US" dirty="0"/>
              <a:t>Read – Pull</a:t>
            </a:r>
          </a:p>
          <a:p>
            <a:pPr lvl="1"/>
            <a:r>
              <a:rPr lang="en-US" dirty="0"/>
              <a:t>Write – Push</a:t>
            </a:r>
          </a:p>
          <a:p>
            <a:pPr lvl="1"/>
            <a:r>
              <a:rPr lang="en-US" dirty="0"/>
              <a:t>Sign – content trust</a:t>
            </a:r>
          </a:p>
          <a:p>
            <a:pPr lvl="1"/>
            <a:r>
              <a:rPr lang="en-US" dirty="0"/>
              <a:t>List – repos and tags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Update meta-data – expiration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B16-18A1-4389-BF28-E4657269C379}"/>
              </a:ext>
            </a:extLst>
          </p:cNvPr>
          <p:cNvSpPr txBox="1"/>
          <p:nvPr/>
        </p:nvSpPr>
        <p:spPr>
          <a:xfrm>
            <a:off x="4469878" y="4537512"/>
            <a:ext cx="2769716" cy="20313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Authentication:</a:t>
            </a:r>
          </a:p>
          <a:p>
            <a:pPr lvl="1"/>
            <a:r>
              <a:rPr lang="en-US" dirty="0"/>
              <a:t>Username/Password?</a:t>
            </a:r>
          </a:p>
          <a:p>
            <a:pPr lvl="1"/>
            <a:r>
              <a:rPr lang="en-US" dirty="0"/>
              <a:t>2FA</a:t>
            </a:r>
          </a:p>
          <a:p>
            <a:pPr lvl="1"/>
            <a:r>
              <a:rPr lang="en-US" dirty="0"/>
              <a:t>Token</a:t>
            </a:r>
          </a:p>
          <a:p>
            <a:pPr lvl="1"/>
            <a:r>
              <a:rPr lang="en-US" dirty="0"/>
              <a:t>Certificate</a:t>
            </a:r>
          </a:p>
          <a:p>
            <a:pPr lvl="1"/>
            <a:r>
              <a:rPr lang="en-US" dirty="0"/>
              <a:t>Time based</a:t>
            </a:r>
          </a:p>
          <a:p>
            <a:pPr lvl="1"/>
            <a:r>
              <a:rPr lang="en-US" dirty="0"/>
              <a:t>Revocable?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CA9445-15D8-4306-A859-79ADBB11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4639961"/>
            <a:ext cx="780290" cy="780290"/>
          </a:xfrm>
          <a:prstGeom prst="rect">
            <a:avLst/>
          </a:prstGeom>
        </p:spPr>
      </p:pic>
      <p:pic>
        <p:nvPicPr>
          <p:cNvPr id="84" name="Picture 8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433AE9B6-529B-4A29-9442-464866922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5414675"/>
            <a:ext cx="780290" cy="7802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E3702E1-1E63-4689-AD83-8A74C3334F4D}"/>
              </a:ext>
            </a:extLst>
          </p:cNvPr>
          <p:cNvSpPr/>
          <p:nvPr/>
        </p:nvSpPr>
        <p:spPr>
          <a:xfrm>
            <a:off x="2121921" y="4845440"/>
            <a:ext cx="71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E9C57-54AB-4D8D-8F9E-BDC086BEA7E9}"/>
              </a:ext>
            </a:extLst>
          </p:cNvPr>
          <p:cNvSpPr/>
          <p:nvPr/>
        </p:nvSpPr>
        <p:spPr>
          <a:xfrm>
            <a:off x="1873391" y="5648543"/>
            <a:ext cx="96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1E1742-AF7C-4F8C-A5A5-C3B0F608BEE7}"/>
              </a:ext>
            </a:extLst>
          </p:cNvPr>
          <p:cNvSpPr txBox="1"/>
          <p:nvPr/>
        </p:nvSpPr>
        <p:spPr>
          <a:xfrm>
            <a:off x="2289731" y="153362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8724ED-153D-4D2D-AA5E-9E685FF4AA5B}"/>
              </a:ext>
            </a:extLst>
          </p:cNvPr>
          <p:cNvSpPr/>
          <p:nvPr/>
        </p:nvSpPr>
        <p:spPr>
          <a:xfrm>
            <a:off x="5340034" y="1326200"/>
            <a:ext cx="6966319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least permissions required to get the job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be able to pull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 Systems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able to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&amp;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different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can sign images?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DAECFA-842D-48AA-91B0-4D85E2E1672D}"/>
              </a:ext>
            </a:extLst>
          </p:cNvPr>
          <p:cNvSpPr/>
          <p:nvPr/>
        </p:nvSpPr>
        <p:spPr>
          <a:xfrm>
            <a:off x="158429" y="1387549"/>
            <a:ext cx="5049151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 the most stringent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– 2fa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– rotatable, </a:t>
            </a:r>
            <a:b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revocable, time-based tokens</a:t>
            </a:r>
          </a:p>
        </p:txBody>
      </p:sp>
    </p:spTree>
    <p:extLst>
      <p:ext uri="{BB962C8B-B14F-4D97-AF65-F5344CB8AC3E}">
        <p14:creationId xmlns:p14="http://schemas.microsoft.com/office/powerpoint/2010/main" val="240542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39791 -0.15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-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2579 0.0094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85" grpId="0"/>
      <p:bldP spid="86" grpId="0"/>
      <p:bldP spid="90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F6C195-1EA7-43F2-9AAC-0487372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Managing Base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26CF1-8966-4F0F-9D77-CA1B901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0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2.1|2.1|8.1|3|2.7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6|3.3|5.5|3.7|2.1|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9|2.5|4.4|3.5|2.5|4.2|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</TotalTime>
  <Words>2177</Words>
  <Application>Microsoft Office PowerPoint</Application>
  <PresentationFormat>Widescreen</PresentationFormat>
  <Paragraphs>638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Lucida Console</vt:lpstr>
      <vt:lpstr>Segoe UI</vt:lpstr>
      <vt:lpstr>Segoe UI Light</vt:lpstr>
      <vt:lpstr>Office Theme</vt:lpstr>
      <vt:lpstr>Securing Container Workloads Build, Sign, Scan, Push, Deploy &amp; VNets</vt:lpstr>
      <vt:lpstr>Container Orchestration &amp; Reliability</vt:lpstr>
      <vt:lpstr>Orchestration Provides Infrastructure Resiliency </vt:lpstr>
      <vt:lpstr> What are the components of a secured workflow? </vt:lpstr>
      <vt:lpstr>PowerPoint Presentation</vt:lpstr>
      <vt:lpstr>Security isn’t definitive it’s a matter of time, effort and how determined someone is.</vt:lpstr>
      <vt:lpstr>Multiple Lines Of Defense</vt:lpstr>
      <vt:lpstr>Authentication &amp; Authorization </vt:lpstr>
      <vt:lpstr>Managing Base Images</vt:lpstr>
      <vt:lpstr>Are Your Base Images Secure?</vt:lpstr>
      <vt:lpstr>ACR Tasks  A primitive of container  lifecycle management</vt:lpstr>
      <vt:lpstr>PowerPoint Presentation</vt:lpstr>
      <vt:lpstr>PowerPoint Presentation</vt:lpstr>
      <vt:lpstr>PowerPoint Presentation</vt:lpstr>
      <vt:lpstr>ACR Tasks: OS &amp; FX Patching</vt:lpstr>
      <vt:lpstr>ACR Tasks: Break The Loop – OS &amp; FX Patching</vt:lpstr>
      <vt:lpstr>Docker Content Trust Image Signing</vt:lpstr>
      <vt:lpstr>ACR Content Trust</vt:lpstr>
      <vt:lpstr>Container Workflows…</vt:lpstr>
      <vt:lpstr>Container Lifecycle Primitives</vt:lpstr>
      <vt:lpstr>Container Registries  Secured by Default</vt:lpstr>
      <vt:lpstr>Secured By Default</vt:lpstr>
      <vt:lpstr>PowerPoint Presentation</vt:lpstr>
      <vt:lpstr>VNET &amp; Firewalls   </vt:lpstr>
      <vt:lpstr>VNet &amp; Firewall Rules</vt:lpstr>
      <vt:lpstr>Policy &amp; User Experience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Container Workloads Build, Sign, Scan, Push, Deploy &amp; VNets</dc:title>
  <dc:creator>Steve Lasker</dc:creator>
  <cp:lastModifiedBy>Steve Lasker</cp:lastModifiedBy>
  <cp:revision>37</cp:revision>
  <dcterms:created xsi:type="dcterms:W3CDTF">2019-05-15T21:28:25Z</dcterms:created>
  <dcterms:modified xsi:type="dcterms:W3CDTF">2019-05-20T09:02:34Z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2019-05-15T21:29:31.4733095Z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224036ce-cdc2-462c-a52d-85113afaec70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